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9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927" r:id="rId3"/>
    <p:sldId id="928" r:id="rId5"/>
    <p:sldId id="791" r:id="rId6"/>
    <p:sldId id="1100" r:id="rId7"/>
    <p:sldId id="1095" r:id="rId8"/>
    <p:sldId id="1105" r:id="rId9"/>
    <p:sldId id="1107" r:id="rId10"/>
    <p:sldId id="1144" r:id="rId11"/>
    <p:sldId id="1145" r:id="rId12"/>
    <p:sldId id="966" r:id="rId13"/>
    <p:sldId id="1086" r:id="rId14"/>
    <p:sldId id="1087" r:id="rId15"/>
    <p:sldId id="1126" r:id="rId16"/>
    <p:sldId id="1136" r:id="rId17"/>
    <p:sldId id="1137" r:id="rId18"/>
    <p:sldId id="1092" r:id="rId19"/>
    <p:sldId id="1161" r:id="rId20"/>
    <p:sldId id="967" r:id="rId21"/>
    <p:sldId id="969" r:id="rId22"/>
    <p:sldId id="1097" r:id="rId23"/>
    <p:sldId id="975" r:id="rId24"/>
  </p:sldIdLst>
  <p:sldSz cx="9144000" cy="6858000" type="screen4x3"/>
  <p:notesSz cx="6858000" cy="9144000"/>
  <p:custDataLst>
    <p:tags r:id="rId30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  <p:cmAuthor id="2" name="DELL" initials="D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1D5"/>
    <a:srgbClr val="FFFFFF"/>
    <a:srgbClr val="157E9F"/>
    <a:srgbClr val="95CED1"/>
    <a:srgbClr val="B7DDE0"/>
    <a:srgbClr val="C8E5E7"/>
    <a:srgbClr val="FF5050"/>
    <a:srgbClr val="1BA0C9"/>
    <a:srgbClr val="0D5267"/>
    <a:srgbClr val="80AB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5" autoAdjust="0"/>
    <p:restoredTop sz="94660"/>
  </p:normalViewPr>
  <p:slideViewPr>
    <p:cSldViewPr showGuides="1">
      <p:cViewPr varScale="1">
        <p:scale>
          <a:sx n="108" d="100"/>
          <a:sy n="108" d="100"/>
        </p:scale>
        <p:origin x="734" y="82"/>
      </p:cViewPr>
      <p:guideLst>
        <p:guide orient="horz" pos="21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52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205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9034E-0114-4CCE-AE4A-C4B78E84B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2D4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18D5-31BA-4371-BE0F-ADA135695C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64DC-A082-4B7F-A746-3EC696BAAE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1681062" y="0"/>
            <a:ext cx="5781878" cy="6858000"/>
          </a:xfrm>
          <a:prstGeom prst="parallelogram">
            <a:avLst/>
          </a:prstGeom>
          <a:solidFill>
            <a:srgbClr val="F5E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341057" y="486699"/>
            <a:ext cx="8461887" cy="5884607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 userDrawn="1"/>
        </p:nvSpPr>
        <p:spPr>
          <a:xfrm>
            <a:off x="3371247" y="340047"/>
            <a:ext cx="2401505" cy="65714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1" name="Group 48"/>
          <p:cNvGrpSpPr>
            <a:grpSpLocks noChangeAspect="1"/>
          </p:cNvGrpSpPr>
          <p:nvPr userDrawn="1"/>
        </p:nvGrpSpPr>
        <p:grpSpPr bwMode="auto">
          <a:xfrm>
            <a:off x="646647" y="1280159"/>
            <a:ext cx="7947832" cy="4600876"/>
            <a:chOff x="-627" y="390"/>
            <a:chExt cx="8934" cy="3538"/>
          </a:xfrm>
          <a:solidFill>
            <a:schemeClr val="bg1">
              <a:lumMod val="85000"/>
              <a:alpha val="38000"/>
            </a:schemeClr>
          </a:solidFill>
        </p:grpSpPr>
        <p:sp>
          <p:nvSpPr>
            <p:cNvPr id="22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36332"/>
            <a:ext cx="3357501" cy="6094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86499" y="636332"/>
            <a:ext cx="3357501" cy="6094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1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1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hyperlink" Target="https://arxiv.org/abs/2409.06538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9" Type="http://schemas.openxmlformats.org/officeDocument/2006/relationships/image" Target="../media/image18.png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image" Target="../media/image58.png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1" Type="http://schemas.openxmlformats.org/officeDocument/2006/relationships/notesSlide" Target="../notesSlides/notesSlide12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9" Type="http://schemas.openxmlformats.org/officeDocument/2006/relationships/image" Target="../media/image18.png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image" Target="../media/image68.png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image" Target="../media/image67.png"/><Relationship Id="rId3" Type="http://schemas.openxmlformats.org/officeDocument/2006/relationships/tags" Target="../tags/tag95.xml"/><Relationship Id="rId25" Type="http://schemas.openxmlformats.org/officeDocument/2006/relationships/notesSlide" Target="../notesSlides/notesSlide13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94.xml"/><Relationship Id="rId19" Type="http://schemas.openxmlformats.org/officeDocument/2006/relationships/tags" Target="../tags/tag103.xml"/><Relationship Id="rId18" Type="http://schemas.openxmlformats.org/officeDocument/2006/relationships/image" Target="../media/image74.png"/><Relationship Id="rId17" Type="http://schemas.openxmlformats.org/officeDocument/2006/relationships/image" Target="../media/image73.png"/><Relationship Id="rId16" Type="http://schemas.openxmlformats.org/officeDocument/2006/relationships/image" Target="../media/image72.png"/><Relationship Id="rId15" Type="http://schemas.openxmlformats.org/officeDocument/2006/relationships/image" Target="../media/image71.png"/><Relationship Id="rId14" Type="http://schemas.openxmlformats.org/officeDocument/2006/relationships/image" Target="../media/image70.png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image" Target="../media/image69.png"/><Relationship Id="rId1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77.png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image" Target="../media/image76.png"/><Relationship Id="rId34" Type="http://schemas.openxmlformats.org/officeDocument/2006/relationships/notesSlide" Target="../notesSlides/notesSlide14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129.xml"/><Relationship Id="rId31" Type="http://schemas.openxmlformats.org/officeDocument/2006/relationships/tags" Target="../tags/tag128.xml"/><Relationship Id="rId30" Type="http://schemas.openxmlformats.org/officeDocument/2006/relationships/tags" Target="../tags/tag127.xml"/><Relationship Id="rId3" Type="http://schemas.openxmlformats.org/officeDocument/2006/relationships/tags" Target="../tags/tag109.xml"/><Relationship Id="rId29" Type="http://schemas.openxmlformats.org/officeDocument/2006/relationships/tags" Target="../tags/tag126.xml"/><Relationship Id="rId28" Type="http://schemas.openxmlformats.org/officeDocument/2006/relationships/tags" Target="../tags/tag125.xml"/><Relationship Id="rId27" Type="http://schemas.openxmlformats.org/officeDocument/2006/relationships/image" Target="../media/image83.png"/><Relationship Id="rId26" Type="http://schemas.openxmlformats.org/officeDocument/2006/relationships/image" Target="../media/image82.png"/><Relationship Id="rId25" Type="http://schemas.openxmlformats.org/officeDocument/2006/relationships/tags" Target="../tags/tag124.xml"/><Relationship Id="rId24" Type="http://schemas.openxmlformats.org/officeDocument/2006/relationships/tags" Target="../tags/tag123.xml"/><Relationship Id="rId23" Type="http://schemas.openxmlformats.org/officeDocument/2006/relationships/tags" Target="../tags/tag122.xml"/><Relationship Id="rId22" Type="http://schemas.openxmlformats.org/officeDocument/2006/relationships/tags" Target="../tags/tag121.xml"/><Relationship Id="rId21" Type="http://schemas.openxmlformats.org/officeDocument/2006/relationships/tags" Target="../tags/tag120.xml"/><Relationship Id="rId20" Type="http://schemas.openxmlformats.org/officeDocument/2006/relationships/image" Target="../media/image81.png"/><Relationship Id="rId2" Type="http://schemas.openxmlformats.org/officeDocument/2006/relationships/tags" Target="../tags/tag108.xml"/><Relationship Id="rId19" Type="http://schemas.openxmlformats.org/officeDocument/2006/relationships/image" Target="../media/image80.png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image" Target="../media/image38.png"/><Relationship Id="rId15" Type="http://schemas.openxmlformats.org/officeDocument/2006/relationships/tags" Target="../tags/tag117.xml"/><Relationship Id="rId14" Type="http://schemas.openxmlformats.org/officeDocument/2006/relationships/image" Target="../media/image79.png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image" Target="../media/image78.png"/><Relationship Id="rId1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3" Type="http://schemas.openxmlformats.org/officeDocument/2006/relationships/notesSlide" Target="../notesSlides/notesSlide15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92.png"/><Relationship Id="rId20" Type="http://schemas.openxmlformats.org/officeDocument/2006/relationships/tags" Target="../tags/tag141.xml"/><Relationship Id="rId2" Type="http://schemas.openxmlformats.org/officeDocument/2006/relationships/tags" Target="../tags/tag131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image" Target="../media/image91.png"/><Relationship Id="rId16" Type="http://schemas.openxmlformats.org/officeDocument/2006/relationships/image" Target="../media/image90.png"/><Relationship Id="rId15" Type="http://schemas.openxmlformats.org/officeDocument/2006/relationships/image" Target="../media/image89.png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tags" Target="../tags/tag13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image" Target="../media/image98.png"/><Relationship Id="rId7" Type="http://schemas.openxmlformats.org/officeDocument/2006/relationships/tags" Target="../tags/tag143.xml"/><Relationship Id="rId6" Type="http://schemas.openxmlformats.org/officeDocument/2006/relationships/image" Target="../media/image97.png"/><Relationship Id="rId5" Type="http://schemas.openxmlformats.org/officeDocument/2006/relationships/tags" Target="../tags/tag142.xml"/><Relationship Id="rId4" Type="http://schemas.openxmlformats.org/officeDocument/2006/relationships/image" Target="../media/image96.png"/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100.png"/><Relationship Id="rId15" Type="http://schemas.openxmlformats.org/officeDocument/2006/relationships/notesSlide" Target="../notesSlides/notesSlide17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6" Type="http://schemas.openxmlformats.org/officeDocument/2006/relationships/notesSlide" Target="../notesSlides/notesSlide1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07.png"/><Relationship Id="rId26" Type="http://schemas.openxmlformats.org/officeDocument/2006/relationships/notesSlide" Target="../notesSlides/notesSlide19.xml"/><Relationship Id="rId25" Type="http://schemas.openxmlformats.org/officeDocument/2006/relationships/vmlDrawing" Target="../drawings/vmlDrawing2.v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79.xml"/><Relationship Id="rId22" Type="http://schemas.openxmlformats.org/officeDocument/2006/relationships/tags" Target="../tags/tag178.xml"/><Relationship Id="rId21" Type="http://schemas.openxmlformats.org/officeDocument/2006/relationships/tags" Target="../tags/tag177.xml"/><Relationship Id="rId20" Type="http://schemas.openxmlformats.org/officeDocument/2006/relationships/tags" Target="../tags/tag176.xml"/><Relationship Id="rId2" Type="http://schemas.openxmlformats.org/officeDocument/2006/relationships/image" Target="../media/image106.png"/><Relationship Id="rId19" Type="http://schemas.openxmlformats.org/officeDocument/2006/relationships/tags" Target="../tags/tag175.xml"/><Relationship Id="rId18" Type="http://schemas.openxmlformats.org/officeDocument/2006/relationships/tags" Target="../tags/tag174.xml"/><Relationship Id="rId17" Type="http://schemas.openxmlformats.org/officeDocument/2006/relationships/tags" Target="../tags/tag173.xml"/><Relationship Id="rId16" Type="http://schemas.openxmlformats.org/officeDocument/2006/relationships/tags" Target="../tags/tag172.xml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image" Target="../media/image111.png"/><Relationship Id="rId11" Type="http://schemas.openxmlformats.org/officeDocument/2006/relationships/tags" Target="../tags/tag168.xml"/><Relationship Id="rId10" Type="http://schemas.openxmlformats.org/officeDocument/2006/relationships/image" Target="../media/image110.png"/><Relationship Id="rId1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6.png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../media/image119.png"/><Relationship Id="rId7" Type="http://schemas.openxmlformats.org/officeDocument/2006/relationships/image" Target="../media/image118.png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1" Type="http://schemas.openxmlformats.org/officeDocument/2006/relationships/notesSlide" Target="../notesSlides/notesSlide20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19" Type="http://schemas.openxmlformats.org/officeDocument/2006/relationships/image" Target="../media/image120.png"/><Relationship Id="rId18" Type="http://schemas.openxmlformats.org/officeDocument/2006/relationships/tags" Target="../tags/tag189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8" Type="http://schemas.openxmlformats.org/officeDocument/2006/relationships/notesSlide" Target="../notesSlides/notesSlide21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wmf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4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0" Type="http://schemas.openxmlformats.org/officeDocument/2006/relationships/notesSlide" Target="../notesSlides/notesSlide7.xml"/><Relationship Id="rId3" Type="http://schemas.openxmlformats.org/officeDocument/2006/relationships/tags" Target="../tags/tag22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37.png"/><Relationship Id="rId27" Type="http://schemas.openxmlformats.org/officeDocument/2006/relationships/image" Target="../media/image36.png"/><Relationship Id="rId26" Type="http://schemas.openxmlformats.org/officeDocument/2006/relationships/image" Target="../media/image35.png"/><Relationship Id="rId25" Type="http://schemas.openxmlformats.org/officeDocument/2006/relationships/image" Target="../media/image34.png"/><Relationship Id="rId24" Type="http://schemas.openxmlformats.org/officeDocument/2006/relationships/tags" Target="../tags/tag40.xml"/><Relationship Id="rId23" Type="http://schemas.openxmlformats.org/officeDocument/2006/relationships/image" Target="../media/image33.png"/><Relationship Id="rId22" Type="http://schemas.openxmlformats.org/officeDocument/2006/relationships/tags" Target="../tags/tag39.xml"/><Relationship Id="rId21" Type="http://schemas.openxmlformats.org/officeDocument/2006/relationships/image" Target="../media/image32.png"/><Relationship Id="rId20" Type="http://schemas.openxmlformats.org/officeDocument/2006/relationships/tags" Target="../tags/tag38.xml"/><Relationship Id="rId2" Type="http://schemas.openxmlformats.org/officeDocument/2006/relationships/tags" Target="../tags/tag21.xml"/><Relationship Id="rId19" Type="http://schemas.openxmlformats.org/officeDocument/2006/relationships/image" Target="../media/image31.png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1" Type="http://schemas.openxmlformats.org/officeDocument/2006/relationships/notesSlide" Target="../notesSlides/notesSlide8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43.xml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tags" Target="../tags/tag62.xml"/><Relationship Id="rId26" Type="http://schemas.openxmlformats.org/officeDocument/2006/relationships/tags" Target="../tags/tag61.xml"/><Relationship Id="rId25" Type="http://schemas.openxmlformats.org/officeDocument/2006/relationships/tags" Target="../tags/tag60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tags" Target="../tags/tag42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image" Target="../media/image42.png"/><Relationship Id="rId16" Type="http://schemas.openxmlformats.org/officeDocument/2006/relationships/image" Target="../media/image41.png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1" Type="http://schemas.openxmlformats.org/officeDocument/2006/relationships/tags" Target="../tags/tag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1761637" y="1388897"/>
            <a:ext cx="5954591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35913" y="2521206"/>
            <a:ext cx="4206604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38835" y="1488440"/>
            <a:ext cx="7785735" cy="1174750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ctr"/>
            <a:r>
              <a:rPr kumimoji="1" sz="24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Tensor network</a:t>
            </a:r>
            <a:r>
              <a:rPr kumimoji="1" sz="2400" b="1" dirty="0">
                <a:solidFill>
                  <a:schemeClr val="accent2">
                    <a:lumMod val="75000"/>
                  </a:schemeClr>
                </a:solidFill>
                <a:ea typeface="方正清刻本悦宋简体" panose="02000000000000000000" pitchFamily="2" charset="-122"/>
                <a:sym typeface="+mn-ea"/>
              </a:rPr>
              <a:t> </a:t>
            </a:r>
            <a:r>
              <a:rPr kumimoji="1" sz="2400" b="1" dirty="0">
                <a:solidFill>
                  <a:srgbClr val="1D41D5"/>
                </a:solidFill>
                <a:ea typeface="方正清刻本悦宋简体" panose="02000000000000000000" pitchFamily="2" charset="-122"/>
                <a:sym typeface="+mn-ea"/>
              </a:rPr>
              <a:t>Monte Carlo</a:t>
            </a:r>
            <a:r>
              <a:rPr kumimoji="1" sz="2400" b="1" dirty="0">
                <a:solidFill>
                  <a:schemeClr val="accent2">
                    <a:lumMod val="75000"/>
                  </a:schemeClr>
                </a:solidFill>
                <a:ea typeface="方正清刻本悦宋简体" panose="02000000000000000000" pitchFamily="2" charset="-122"/>
                <a:sym typeface="+mn-ea"/>
              </a:rPr>
              <a:t> simulations for </a:t>
            </a:r>
            <a:r>
              <a:rPr kumimoji="1" sz="2400" b="1" dirty="0">
                <a:solidFill>
                  <a:srgbClr val="1D41D5"/>
                </a:solidFill>
                <a:ea typeface="方正清刻本悦宋简体" panose="02000000000000000000" pitchFamily="2" charset="-122"/>
                <a:sym typeface="+mn-ea"/>
              </a:rPr>
              <a:t>the two</a:t>
            </a:r>
            <a:r>
              <a:rPr kumimoji="1" lang="en-US" sz="2400" b="1" dirty="0">
                <a:solidFill>
                  <a:srgbClr val="1D41D5"/>
                </a:solidFill>
                <a:ea typeface="方正清刻本悦宋简体" panose="02000000000000000000" pitchFamily="2" charset="-122"/>
                <a:sym typeface="+mn-ea"/>
              </a:rPr>
              <a:t> </a:t>
            </a:r>
            <a:r>
              <a:rPr kumimoji="1" sz="2400" b="1" dirty="0">
                <a:solidFill>
                  <a:srgbClr val="1D41D5"/>
                </a:solidFill>
                <a:ea typeface="方正清刻本悦宋简体" panose="02000000000000000000" pitchFamily="2" charset="-122"/>
                <a:sym typeface="+mn-ea"/>
              </a:rPr>
              <a:t>dimensional random-bond Ising</a:t>
            </a:r>
            <a:r>
              <a:rPr kumimoji="1" lang="en-US" sz="2400" b="1" dirty="0">
                <a:solidFill>
                  <a:schemeClr val="accent2">
                    <a:lumMod val="75000"/>
                  </a:schemeClr>
                </a:solidFill>
                <a:ea typeface="方正清刻本悦宋简体" panose="02000000000000000000" pitchFamily="2" charset="-122"/>
                <a:sym typeface="+mn-ea"/>
              </a:rPr>
              <a:t> </a:t>
            </a:r>
            <a:r>
              <a:rPr kumimoji="1" sz="2400" b="1" dirty="0">
                <a:solidFill>
                  <a:schemeClr val="accent2">
                    <a:lumMod val="75000"/>
                  </a:schemeClr>
                </a:solidFill>
                <a:ea typeface="方正清刻本悦宋简体" panose="02000000000000000000" pitchFamily="2" charset="-122"/>
                <a:sym typeface="+mn-ea"/>
              </a:rPr>
              <a:t>model</a:t>
            </a:r>
            <a:endParaRPr kumimoji="1" sz="2400" b="1" dirty="0">
              <a:solidFill>
                <a:srgbClr val="FF0000"/>
              </a:solidFill>
              <a:ea typeface="方正清刻本悦宋简体" panose="02000000000000000000" pitchFamily="2" charset="-122"/>
              <a:sym typeface="+mn-ea"/>
            </a:endParaRPr>
          </a:p>
          <a:p>
            <a:pPr algn="ctr"/>
            <a:endParaRPr kumimoji="1" sz="2400" b="1" dirty="0">
              <a:solidFill>
                <a:srgbClr val="FF0000"/>
              </a:solidFill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629920" y="2640965"/>
            <a:ext cx="7579995" cy="2452370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500" dirty="0">
                <a:solidFill>
                  <a:srgbClr val="157E9F"/>
                </a:solidFill>
              </a:rPr>
              <a:t> </a:t>
            </a:r>
            <a:r>
              <a:rPr lang="zh-CN" altLang="en-US" sz="2000" b="1" dirty="0">
                <a:solidFill>
                  <a:srgbClr val="1D41D5"/>
                </a:solidFill>
                <a:sym typeface="+mn-ea"/>
              </a:rPr>
              <a:t>报告人：张万舟</a:t>
            </a:r>
            <a:r>
              <a:rPr lang="en-US" altLang="zh-CN" sz="2000" b="1" dirty="0">
                <a:solidFill>
                  <a:srgbClr val="1D41D5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rgbClr val="1D41D5"/>
                </a:solidFill>
                <a:sym typeface="+mn-ea"/>
              </a:rPr>
              <a:t>副教授、硕导</a:t>
            </a:r>
            <a:r>
              <a:rPr lang="en-US" altLang="zh-CN" sz="2000" b="1" dirty="0">
                <a:solidFill>
                  <a:srgbClr val="1D41D5"/>
                </a:solidFill>
                <a:sym typeface="+mn-ea"/>
              </a:rPr>
              <a:t> </a:t>
            </a:r>
            <a:endParaRPr lang="en-US" altLang="zh-CN" sz="20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b="1" dirty="0">
                <a:solidFill>
                  <a:srgbClr val="1D41D5"/>
                </a:solidFill>
                <a:sym typeface="+mn-ea"/>
              </a:rPr>
              <a:t>太原理工大学</a:t>
            </a:r>
            <a:r>
              <a:rPr lang="en-US" altLang="zh-CN" sz="2000" b="1" dirty="0">
                <a:solidFill>
                  <a:srgbClr val="1D41D5"/>
                </a:solidFill>
                <a:sym typeface="+mn-ea"/>
              </a:rPr>
              <a:t>  </a:t>
            </a:r>
            <a:r>
              <a:rPr lang="zh-CN" altLang="en-US" sz="2000" b="1" dirty="0">
                <a:solidFill>
                  <a:srgbClr val="1D41D5"/>
                </a:solidFill>
                <a:sym typeface="+mn-ea"/>
              </a:rPr>
              <a:t>统计物理方向</a:t>
            </a:r>
            <a:endParaRPr lang="zh-CN" altLang="en-US" sz="20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1D41D5"/>
                </a:solidFill>
                <a:sym typeface="+mn-ea"/>
              </a:rPr>
              <a:t>Email: zhangwanzhou@tyut.edu.cn </a:t>
            </a:r>
            <a:endParaRPr lang="zh-CN" altLang="en-US" sz="20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zh-CN" altLang="en-US" sz="20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en-US" altLang="zh-CN" sz="15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en-US" altLang="zh-CN" sz="15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en-US" altLang="zh-CN" sz="15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en-US" altLang="zh-CN" sz="15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en-US" altLang="zh-CN" sz="1500" b="1" dirty="0">
              <a:solidFill>
                <a:srgbClr val="1D41D5"/>
              </a:solidFill>
              <a:sym typeface="+mn-ea"/>
            </a:endParaRPr>
          </a:p>
        </p:txBody>
      </p:sp>
      <p:pic>
        <p:nvPicPr>
          <p:cNvPr id="1027" name="Picture 3" descr="F:\fd039245d688d43f53495db27f1ed21b0ff43b8a.png"/>
          <p:cNvPicPr preferRelativeResize="0"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" y="38735"/>
            <a:ext cx="1587500" cy="159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2167328ca393b52a71cd18290e857401320657e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71" b="11773"/>
          <a:stretch>
            <a:fillRect/>
          </a:stretch>
        </p:blipFill>
        <p:spPr bwMode="auto">
          <a:xfrm>
            <a:off x="0" y="4806315"/>
            <a:ext cx="1761490" cy="20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2167328ca393b52a71cd18290e857401320657e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52568" b="8598"/>
          <a:stretch>
            <a:fillRect/>
          </a:stretch>
        </p:blipFill>
        <p:spPr bwMode="auto">
          <a:xfrm>
            <a:off x="1810385" y="5629910"/>
            <a:ext cx="6673215" cy="12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625215" y="158115"/>
            <a:ext cx="48583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第五届山西省青年物理工作者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论坛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山西长治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</a:rPr>
              <a:t>2024 </a:t>
            </a:r>
            <a:endParaRPr lang="en-US" altLang="zh-CN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35785" y="4256405"/>
            <a:ext cx="566229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>
                <a:solidFill>
                  <a:srgbClr val="FF0000"/>
                </a:solidFill>
                <a:ea typeface="Open Sans"/>
                <a:cs typeface="+mn-lt"/>
                <a:hlinkClick r:id="rId3"/>
              </a:rPr>
              <a:t>arXiv:2409.06538, Physical Review  B (under review)</a:t>
            </a:r>
            <a:endParaRPr lang="en-US" altLang="zh-CN" sz="2000" b="1" i="0">
              <a:solidFill>
                <a:srgbClr val="FF0000"/>
              </a:solidFill>
              <a:latin typeface="Open Sans"/>
              <a:ea typeface="Open Sans"/>
              <a:cs typeface="+mn-lt"/>
              <a:hlinkClick r:id="rId3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7091680" y="2520950"/>
            <a:ext cx="1810800" cy="181229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107950" y="2493010"/>
            <a:ext cx="1810800" cy="18108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rcRect b="85565"/>
          <a:stretch>
            <a:fillRect/>
          </a:stretch>
        </p:blipFill>
        <p:spPr>
          <a:xfrm>
            <a:off x="899795" y="4807585"/>
            <a:ext cx="7522210" cy="306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436"/>
    </mc:Choice>
    <mc:Fallback>
      <p:transition advTm="3543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方法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、张量网络蒙特卡罗（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TNMC)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30555" y="1272540"/>
            <a:ext cx="7960360" cy="4537295"/>
            <a:chOff x="1609" y="2466"/>
            <a:chExt cx="11380" cy="6176"/>
          </a:xfrm>
        </p:grpSpPr>
        <p:sp>
          <p:nvSpPr>
            <p:cNvPr id="89" name="任意多边形 88"/>
            <p:cNvSpPr>
              <a:spLocks noChangeAspect="1"/>
            </p:cNvSpPr>
            <p:nvPr/>
          </p:nvSpPr>
          <p:spPr>
            <a:xfrm>
              <a:off x="1609" y="2466"/>
              <a:ext cx="2494" cy="2494"/>
            </a:xfrm>
            <a:custGeom>
              <a:avLst/>
              <a:gdLst>
                <a:gd name="connsiteX0" fmla="*/ 1110435 w 1484049"/>
                <a:gd name="connsiteY0" fmla="*/ 375872 h 1484049"/>
                <a:gd name="connsiteX1" fmla="*/ 1329383 w 1484049"/>
                <a:gd name="connsiteY1" fmla="*/ 309885 h 1484049"/>
                <a:gd name="connsiteX2" fmla="*/ 1409947 w 1484049"/>
                <a:gd name="connsiteY2" fmla="*/ 449427 h 1484049"/>
                <a:gd name="connsiteX3" fmla="*/ 1243327 w 1484049"/>
                <a:gd name="connsiteY3" fmla="*/ 606048 h 1484049"/>
                <a:gd name="connsiteX4" fmla="*/ 1243327 w 1484049"/>
                <a:gd name="connsiteY4" fmla="*/ 878001 h 1484049"/>
                <a:gd name="connsiteX5" fmla="*/ 1409947 w 1484049"/>
                <a:gd name="connsiteY5" fmla="*/ 1034622 h 1484049"/>
                <a:gd name="connsiteX6" fmla="*/ 1329383 w 1484049"/>
                <a:gd name="connsiteY6" fmla="*/ 1174164 h 1484049"/>
                <a:gd name="connsiteX7" fmla="*/ 1110435 w 1484049"/>
                <a:gd name="connsiteY7" fmla="*/ 1108177 h 1484049"/>
                <a:gd name="connsiteX8" fmla="*/ 874916 w 1484049"/>
                <a:gd name="connsiteY8" fmla="*/ 1244154 h 1484049"/>
                <a:gd name="connsiteX9" fmla="*/ 822589 w 1484049"/>
                <a:gd name="connsiteY9" fmla="*/ 1466761 h 1484049"/>
                <a:gd name="connsiteX10" fmla="*/ 661460 w 1484049"/>
                <a:gd name="connsiteY10" fmla="*/ 1466761 h 1484049"/>
                <a:gd name="connsiteX11" fmla="*/ 609132 w 1484049"/>
                <a:gd name="connsiteY11" fmla="*/ 1244154 h 1484049"/>
                <a:gd name="connsiteX12" fmla="*/ 373613 w 1484049"/>
                <a:gd name="connsiteY12" fmla="*/ 1108177 h 1484049"/>
                <a:gd name="connsiteX13" fmla="*/ 154666 w 1484049"/>
                <a:gd name="connsiteY13" fmla="*/ 1174164 h 1484049"/>
                <a:gd name="connsiteX14" fmla="*/ 74102 w 1484049"/>
                <a:gd name="connsiteY14" fmla="*/ 1034622 h 1484049"/>
                <a:gd name="connsiteX15" fmla="*/ 240722 w 1484049"/>
                <a:gd name="connsiteY15" fmla="*/ 878001 h 1484049"/>
                <a:gd name="connsiteX16" fmla="*/ 240722 w 1484049"/>
                <a:gd name="connsiteY16" fmla="*/ 606048 h 1484049"/>
                <a:gd name="connsiteX17" fmla="*/ 74102 w 1484049"/>
                <a:gd name="connsiteY17" fmla="*/ 449427 h 1484049"/>
                <a:gd name="connsiteX18" fmla="*/ 154666 w 1484049"/>
                <a:gd name="connsiteY18" fmla="*/ 309885 h 1484049"/>
                <a:gd name="connsiteX19" fmla="*/ 373614 w 1484049"/>
                <a:gd name="connsiteY19" fmla="*/ 375872 h 1484049"/>
                <a:gd name="connsiteX20" fmla="*/ 609133 w 1484049"/>
                <a:gd name="connsiteY20" fmla="*/ 239895 h 1484049"/>
                <a:gd name="connsiteX21" fmla="*/ 661460 w 1484049"/>
                <a:gd name="connsiteY21" fmla="*/ 17288 h 1484049"/>
                <a:gd name="connsiteX22" fmla="*/ 822589 w 1484049"/>
                <a:gd name="connsiteY22" fmla="*/ 17288 h 1484049"/>
                <a:gd name="connsiteX23" fmla="*/ 874917 w 1484049"/>
                <a:gd name="connsiteY23" fmla="*/ 239895 h 1484049"/>
                <a:gd name="connsiteX24" fmla="*/ 1110436 w 1484049"/>
                <a:gd name="connsiteY24" fmla="*/ 375872 h 1484049"/>
                <a:gd name="connsiteX25" fmla="*/ 1110435 w 1484049"/>
                <a:gd name="connsiteY25" fmla="*/ 375872 h 148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4049" h="1484049">
                  <a:moveTo>
                    <a:pt x="955203" y="375395"/>
                  </a:moveTo>
                  <a:lnTo>
                    <a:pt x="1113937" y="277084"/>
                  </a:lnTo>
                  <a:lnTo>
                    <a:pt x="1206965" y="370112"/>
                  </a:lnTo>
                  <a:lnTo>
                    <a:pt x="1108654" y="528846"/>
                  </a:lnTo>
                  <a:cubicBezTo>
                    <a:pt x="1146519" y="593967"/>
                    <a:pt x="1166355" y="667999"/>
                    <a:pt x="1166124" y="743328"/>
                  </a:cubicBezTo>
                  <a:lnTo>
                    <a:pt x="1330631" y="831640"/>
                  </a:lnTo>
                  <a:lnTo>
                    <a:pt x="1296581" y="958719"/>
                  </a:lnTo>
                  <a:lnTo>
                    <a:pt x="1109958" y="952945"/>
                  </a:lnTo>
                  <a:cubicBezTo>
                    <a:pt x="1072493" y="1018299"/>
                    <a:pt x="1018299" y="1072493"/>
                    <a:pt x="952945" y="1109958"/>
                  </a:cubicBezTo>
                  <a:lnTo>
                    <a:pt x="958718" y="1296580"/>
                  </a:lnTo>
                  <a:lnTo>
                    <a:pt x="831640" y="1330631"/>
                  </a:lnTo>
                  <a:lnTo>
                    <a:pt x="743328" y="1166125"/>
                  </a:lnTo>
                  <a:cubicBezTo>
                    <a:pt x="667999" y="1166356"/>
                    <a:pt x="593967" y="1146519"/>
                    <a:pt x="528845" y="1108654"/>
                  </a:cubicBezTo>
                  <a:lnTo>
                    <a:pt x="370112" y="1206965"/>
                  </a:lnTo>
                  <a:lnTo>
                    <a:pt x="277084" y="1113937"/>
                  </a:lnTo>
                  <a:lnTo>
                    <a:pt x="375395" y="955203"/>
                  </a:lnTo>
                  <a:cubicBezTo>
                    <a:pt x="337530" y="890082"/>
                    <a:pt x="317694" y="816050"/>
                    <a:pt x="317925" y="740721"/>
                  </a:cubicBezTo>
                  <a:lnTo>
                    <a:pt x="153418" y="652409"/>
                  </a:lnTo>
                  <a:lnTo>
                    <a:pt x="187468" y="525330"/>
                  </a:lnTo>
                  <a:lnTo>
                    <a:pt x="374091" y="531104"/>
                  </a:lnTo>
                  <a:cubicBezTo>
                    <a:pt x="411556" y="465750"/>
                    <a:pt x="465750" y="411556"/>
                    <a:pt x="531104" y="374091"/>
                  </a:cubicBezTo>
                  <a:lnTo>
                    <a:pt x="525331" y="187469"/>
                  </a:lnTo>
                  <a:lnTo>
                    <a:pt x="652409" y="153418"/>
                  </a:lnTo>
                  <a:lnTo>
                    <a:pt x="740721" y="317924"/>
                  </a:lnTo>
                  <a:cubicBezTo>
                    <a:pt x="816050" y="317693"/>
                    <a:pt x="890082" y="337530"/>
                    <a:pt x="955204" y="375395"/>
                  </a:cubicBezTo>
                  <a:lnTo>
                    <a:pt x="955203" y="375395"/>
                  </a:lnTo>
                  <a:close/>
                </a:path>
              </a:pathLst>
            </a:custGeom>
            <a:blipFill>
              <a:blip r:embed="rId1"/>
              <a:tile tx="0" ty="0" sx="100000" sy="100000" flip="none" algn="tl"/>
            </a:blipFill>
            <a:ln w="44450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525256" tIns="525255" rIns="525255" bIns="525256" spcCol="1270" anchor="ctr"/>
            <a:lstStyle/>
            <a:p>
              <a:pPr algn="ctr" defTabSz="11557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000" dirty="0">
                <a:solidFill>
                  <a:srgbClr val="22070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91"/>
            <p:cNvSpPr>
              <a:spLocks noChangeAspect="1"/>
            </p:cNvSpPr>
            <p:nvPr/>
          </p:nvSpPr>
          <p:spPr>
            <a:xfrm>
              <a:off x="6491" y="6125"/>
              <a:ext cx="2640" cy="2517"/>
            </a:xfrm>
            <a:custGeom>
              <a:avLst/>
              <a:gdLst>
                <a:gd name="connsiteX0" fmla="*/ 1133334 w 1514652"/>
                <a:gd name="connsiteY0" fmla="*/ 383623 h 1514652"/>
                <a:gd name="connsiteX1" fmla="*/ 1356796 w 1514652"/>
                <a:gd name="connsiteY1" fmla="*/ 316275 h 1514652"/>
                <a:gd name="connsiteX2" fmla="*/ 1439022 w 1514652"/>
                <a:gd name="connsiteY2" fmla="*/ 458695 h 1514652"/>
                <a:gd name="connsiteX3" fmla="*/ 1268966 w 1514652"/>
                <a:gd name="connsiteY3" fmla="*/ 618545 h 1514652"/>
                <a:gd name="connsiteX4" fmla="*/ 1268966 w 1514652"/>
                <a:gd name="connsiteY4" fmla="*/ 896106 h 1514652"/>
                <a:gd name="connsiteX5" fmla="*/ 1439022 w 1514652"/>
                <a:gd name="connsiteY5" fmla="*/ 1055957 h 1514652"/>
                <a:gd name="connsiteX6" fmla="*/ 1356796 w 1514652"/>
                <a:gd name="connsiteY6" fmla="*/ 1198377 h 1514652"/>
                <a:gd name="connsiteX7" fmla="*/ 1133334 w 1514652"/>
                <a:gd name="connsiteY7" fmla="*/ 1131029 h 1514652"/>
                <a:gd name="connsiteX8" fmla="*/ 892959 w 1514652"/>
                <a:gd name="connsiteY8" fmla="*/ 1269810 h 1514652"/>
                <a:gd name="connsiteX9" fmla="*/ 839552 w 1514652"/>
                <a:gd name="connsiteY9" fmla="*/ 1497008 h 1514652"/>
                <a:gd name="connsiteX10" fmla="*/ 675100 w 1514652"/>
                <a:gd name="connsiteY10" fmla="*/ 1497008 h 1514652"/>
                <a:gd name="connsiteX11" fmla="*/ 621693 w 1514652"/>
                <a:gd name="connsiteY11" fmla="*/ 1269810 h 1514652"/>
                <a:gd name="connsiteX12" fmla="*/ 381318 w 1514652"/>
                <a:gd name="connsiteY12" fmla="*/ 1131029 h 1514652"/>
                <a:gd name="connsiteX13" fmla="*/ 157856 w 1514652"/>
                <a:gd name="connsiteY13" fmla="*/ 1198377 h 1514652"/>
                <a:gd name="connsiteX14" fmla="*/ 75630 w 1514652"/>
                <a:gd name="connsiteY14" fmla="*/ 1055957 h 1514652"/>
                <a:gd name="connsiteX15" fmla="*/ 245686 w 1514652"/>
                <a:gd name="connsiteY15" fmla="*/ 896107 h 1514652"/>
                <a:gd name="connsiteX16" fmla="*/ 245686 w 1514652"/>
                <a:gd name="connsiteY16" fmla="*/ 618546 h 1514652"/>
                <a:gd name="connsiteX17" fmla="*/ 75630 w 1514652"/>
                <a:gd name="connsiteY17" fmla="*/ 458695 h 1514652"/>
                <a:gd name="connsiteX18" fmla="*/ 157856 w 1514652"/>
                <a:gd name="connsiteY18" fmla="*/ 316275 h 1514652"/>
                <a:gd name="connsiteX19" fmla="*/ 381318 w 1514652"/>
                <a:gd name="connsiteY19" fmla="*/ 383623 h 1514652"/>
                <a:gd name="connsiteX20" fmla="*/ 621693 w 1514652"/>
                <a:gd name="connsiteY20" fmla="*/ 244842 h 1514652"/>
                <a:gd name="connsiteX21" fmla="*/ 675100 w 1514652"/>
                <a:gd name="connsiteY21" fmla="*/ 17644 h 1514652"/>
                <a:gd name="connsiteX22" fmla="*/ 839552 w 1514652"/>
                <a:gd name="connsiteY22" fmla="*/ 17644 h 1514652"/>
                <a:gd name="connsiteX23" fmla="*/ 892959 w 1514652"/>
                <a:gd name="connsiteY23" fmla="*/ 244842 h 1514652"/>
                <a:gd name="connsiteX24" fmla="*/ 1133334 w 1514652"/>
                <a:gd name="connsiteY24" fmla="*/ 383623 h 15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652" h="1514652">
                  <a:moveTo>
                    <a:pt x="1133334" y="383623"/>
                  </a:moveTo>
                  <a:lnTo>
                    <a:pt x="1356796" y="316275"/>
                  </a:lnTo>
                  <a:lnTo>
                    <a:pt x="1439022" y="458695"/>
                  </a:lnTo>
                  <a:lnTo>
                    <a:pt x="1268966" y="618545"/>
                  </a:lnTo>
                  <a:cubicBezTo>
                    <a:pt x="1293617" y="709424"/>
                    <a:pt x="1293617" y="805228"/>
                    <a:pt x="1268966" y="896106"/>
                  </a:cubicBezTo>
                  <a:lnTo>
                    <a:pt x="1439022" y="1055957"/>
                  </a:lnTo>
                  <a:lnTo>
                    <a:pt x="1356796" y="1198377"/>
                  </a:lnTo>
                  <a:lnTo>
                    <a:pt x="1133334" y="1131029"/>
                  </a:lnTo>
                  <a:cubicBezTo>
                    <a:pt x="1066956" y="1197816"/>
                    <a:pt x="983987" y="1245718"/>
                    <a:pt x="892959" y="1269810"/>
                  </a:cubicBezTo>
                  <a:lnTo>
                    <a:pt x="839552" y="1497008"/>
                  </a:lnTo>
                  <a:lnTo>
                    <a:pt x="675100" y="1497008"/>
                  </a:lnTo>
                  <a:lnTo>
                    <a:pt x="621693" y="1269810"/>
                  </a:lnTo>
                  <a:cubicBezTo>
                    <a:pt x="530665" y="1245719"/>
                    <a:pt x="447696" y="1197817"/>
                    <a:pt x="381318" y="1131029"/>
                  </a:cubicBezTo>
                  <a:lnTo>
                    <a:pt x="157856" y="1198377"/>
                  </a:lnTo>
                  <a:lnTo>
                    <a:pt x="75630" y="1055957"/>
                  </a:lnTo>
                  <a:lnTo>
                    <a:pt x="245686" y="896107"/>
                  </a:lnTo>
                  <a:cubicBezTo>
                    <a:pt x="221035" y="805228"/>
                    <a:pt x="221035" y="709424"/>
                    <a:pt x="245686" y="618546"/>
                  </a:cubicBezTo>
                  <a:lnTo>
                    <a:pt x="75630" y="458695"/>
                  </a:lnTo>
                  <a:lnTo>
                    <a:pt x="157856" y="316275"/>
                  </a:lnTo>
                  <a:lnTo>
                    <a:pt x="381318" y="383623"/>
                  </a:lnTo>
                  <a:cubicBezTo>
                    <a:pt x="447696" y="316836"/>
                    <a:pt x="530665" y="268934"/>
                    <a:pt x="621693" y="244842"/>
                  </a:cubicBezTo>
                  <a:lnTo>
                    <a:pt x="675100" y="17644"/>
                  </a:lnTo>
                  <a:lnTo>
                    <a:pt x="839552" y="17644"/>
                  </a:lnTo>
                  <a:lnTo>
                    <a:pt x="892959" y="244842"/>
                  </a:lnTo>
                  <a:cubicBezTo>
                    <a:pt x="983987" y="268933"/>
                    <a:pt x="1066956" y="316835"/>
                    <a:pt x="1133334" y="383623"/>
                  </a:cubicBezTo>
                  <a:close/>
                </a:path>
              </a:pathLst>
            </a:custGeom>
            <a:blipFill>
              <a:blip r:embed="rId1"/>
              <a:tile tx="0" ty="0" sx="100000" sy="100000" flip="none" algn="tl"/>
            </a:blipFill>
            <a:ln w="44450">
              <a:solidFill>
                <a:srgbClr val="00B0F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438445" tIns="440750" rIns="438445" bIns="440750" spcCol="1270" anchor="ctr"/>
            <a:lstStyle/>
            <a:p>
              <a:pPr algn="ctr" defTabSz="2000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1600" dirty="0">
                <a:solidFill>
                  <a:srgbClr val="22070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形状 37"/>
            <p:cNvSpPr>
              <a:spLocks noChangeAspect="1"/>
            </p:cNvSpPr>
            <p:nvPr/>
          </p:nvSpPr>
          <p:spPr>
            <a:xfrm rot="169804">
              <a:off x="3493" y="2596"/>
              <a:ext cx="3177" cy="3177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rgbClr val="66A2D8">
                <a:alpha val="54000"/>
              </a:srgbClr>
            </a:solidFill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形状 38"/>
            <p:cNvSpPr>
              <a:spLocks noChangeAspect="1"/>
            </p:cNvSpPr>
            <p:nvPr/>
          </p:nvSpPr>
          <p:spPr>
            <a:xfrm rot="12822488">
              <a:off x="6899" y="5451"/>
              <a:ext cx="3050" cy="3050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5" name="组合 14"/>
            <p:cNvGrpSpPr/>
            <p:nvPr/>
          </p:nvGrpSpPr>
          <p:grpSpPr>
            <a:xfrm>
              <a:off x="2371" y="3151"/>
              <a:ext cx="10618" cy="5008"/>
              <a:chOff x="2371" y="3151"/>
              <a:chExt cx="10618" cy="5008"/>
            </a:xfrm>
          </p:grpSpPr>
          <p:sp>
            <p:nvSpPr>
              <p:cNvPr id="16" name="任意多边形 15"/>
              <p:cNvSpPr>
                <a:spLocks noChangeAspect="1"/>
              </p:cNvSpPr>
              <p:nvPr/>
            </p:nvSpPr>
            <p:spPr>
              <a:xfrm>
                <a:off x="4563" y="4370"/>
                <a:ext cx="2835" cy="2835"/>
              </a:xfrm>
              <a:custGeom>
                <a:avLst/>
                <a:gdLst>
                  <a:gd name="connsiteX0" fmla="*/ 1478271 w 2082646"/>
                  <a:gd name="connsiteY0" fmla="*/ 332054 h 2082646"/>
                  <a:gd name="connsiteX1" fmla="*/ 1640268 w 2082646"/>
                  <a:gd name="connsiteY1" fmla="*/ 196115 h 2082646"/>
                  <a:gd name="connsiteX2" fmla="*/ 1769685 w 2082646"/>
                  <a:gd name="connsiteY2" fmla="*/ 304709 h 2082646"/>
                  <a:gd name="connsiteX3" fmla="*/ 1663942 w 2082646"/>
                  <a:gd name="connsiteY3" fmla="*/ 487850 h 2082646"/>
                  <a:gd name="connsiteX4" fmla="*/ 1831954 w 2082646"/>
                  <a:gd name="connsiteY4" fmla="*/ 778856 h 2082646"/>
                  <a:gd name="connsiteX5" fmla="*/ 2043430 w 2082646"/>
                  <a:gd name="connsiteY5" fmla="*/ 778851 h 2082646"/>
                  <a:gd name="connsiteX6" fmla="*/ 2072767 w 2082646"/>
                  <a:gd name="connsiteY6" fmla="*/ 945225 h 2082646"/>
                  <a:gd name="connsiteX7" fmla="*/ 1874042 w 2082646"/>
                  <a:gd name="connsiteY7" fmla="*/ 1017549 h 2082646"/>
                  <a:gd name="connsiteX8" fmla="*/ 1815692 w 2082646"/>
                  <a:gd name="connsiteY8" fmla="*/ 1348469 h 2082646"/>
                  <a:gd name="connsiteX9" fmla="*/ 1977696 w 2082646"/>
                  <a:gd name="connsiteY9" fmla="*/ 1484400 h 2082646"/>
                  <a:gd name="connsiteX10" fmla="*/ 1893225 w 2082646"/>
                  <a:gd name="connsiteY10" fmla="*/ 1630707 h 2082646"/>
                  <a:gd name="connsiteX11" fmla="*/ 1694504 w 2082646"/>
                  <a:gd name="connsiteY11" fmla="*/ 1558373 h 2082646"/>
                  <a:gd name="connsiteX12" fmla="*/ 1437094 w 2082646"/>
                  <a:gd name="connsiteY12" fmla="*/ 1774366 h 2082646"/>
                  <a:gd name="connsiteX13" fmla="*/ 1473822 w 2082646"/>
                  <a:gd name="connsiteY13" fmla="*/ 1982628 h 2082646"/>
                  <a:gd name="connsiteX14" fmla="*/ 1315069 w 2082646"/>
                  <a:gd name="connsiteY14" fmla="*/ 2040410 h 2082646"/>
                  <a:gd name="connsiteX15" fmla="*/ 1209336 w 2082646"/>
                  <a:gd name="connsiteY15" fmla="*/ 1857263 h 2082646"/>
                  <a:gd name="connsiteX16" fmla="*/ 873311 w 2082646"/>
                  <a:gd name="connsiteY16" fmla="*/ 1857263 h 2082646"/>
                  <a:gd name="connsiteX17" fmla="*/ 767577 w 2082646"/>
                  <a:gd name="connsiteY17" fmla="*/ 2040410 h 2082646"/>
                  <a:gd name="connsiteX18" fmla="*/ 608824 w 2082646"/>
                  <a:gd name="connsiteY18" fmla="*/ 1982628 h 2082646"/>
                  <a:gd name="connsiteX19" fmla="*/ 645552 w 2082646"/>
                  <a:gd name="connsiteY19" fmla="*/ 1774366 h 2082646"/>
                  <a:gd name="connsiteX20" fmla="*/ 388142 w 2082646"/>
                  <a:gd name="connsiteY20" fmla="*/ 1558373 h 2082646"/>
                  <a:gd name="connsiteX21" fmla="*/ 189421 w 2082646"/>
                  <a:gd name="connsiteY21" fmla="*/ 1630707 h 2082646"/>
                  <a:gd name="connsiteX22" fmla="*/ 104950 w 2082646"/>
                  <a:gd name="connsiteY22" fmla="*/ 1484400 h 2082646"/>
                  <a:gd name="connsiteX23" fmla="*/ 266954 w 2082646"/>
                  <a:gd name="connsiteY23" fmla="*/ 1348470 h 2082646"/>
                  <a:gd name="connsiteX24" fmla="*/ 208604 w 2082646"/>
                  <a:gd name="connsiteY24" fmla="*/ 1017550 h 2082646"/>
                  <a:gd name="connsiteX25" fmla="*/ 9879 w 2082646"/>
                  <a:gd name="connsiteY25" fmla="*/ 945225 h 2082646"/>
                  <a:gd name="connsiteX26" fmla="*/ 39216 w 2082646"/>
                  <a:gd name="connsiteY26" fmla="*/ 778851 h 2082646"/>
                  <a:gd name="connsiteX27" fmla="*/ 250692 w 2082646"/>
                  <a:gd name="connsiteY27" fmla="*/ 778856 h 2082646"/>
                  <a:gd name="connsiteX28" fmla="*/ 418704 w 2082646"/>
                  <a:gd name="connsiteY28" fmla="*/ 487850 h 2082646"/>
                  <a:gd name="connsiteX29" fmla="*/ 312961 w 2082646"/>
                  <a:gd name="connsiteY29" fmla="*/ 304709 h 2082646"/>
                  <a:gd name="connsiteX30" fmla="*/ 442378 w 2082646"/>
                  <a:gd name="connsiteY30" fmla="*/ 196115 h 2082646"/>
                  <a:gd name="connsiteX31" fmla="*/ 604375 w 2082646"/>
                  <a:gd name="connsiteY31" fmla="*/ 332054 h 2082646"/>
                  <a:gd name="connsiteX32" fmla="*/ 920135 w 2082646"/>
                  <a:gd name="connsiteY32" fmla="*/ 217127 h 2082646"/>
                  <a:gd name="connsiteX33" fmla="*/ 956852 w 2082646"/>
                  <a:gd name="connsiteY33" fmla="*/ 8862 h 2082646"/>
                  <a:gd name="connsiteX34" fmla="*/ 1125794 w 2082646"/>
                  <a:gd name="connsiteY34" fmla="*/ 8862 h 2082646"/>
                  <a:gd name="connsiteX35" fmla="*/ 1162511 w 2082646"/>
                  <a:gd name="connsiteY35" fmla="*/ 217127 h 2082646"/>
                  <a:gd name="connsiteX36" fmla="*/ 1478271 w 2082646"/>
                  <a:gd name="connsiteY36" fmla="*/ 332054 h 2082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82646" h="2082646">
                    <a:moveTo>
                      <a:pt x="1478271" y="332054"/>
                    </a:moveTo>
                    <a:lnTo>
                      <a:pt x="1640268" y="196115"/>
                    </a:lnTo>
                    <a:lnTo>
                      <a:pt x="1769685" y="304709"/>
                    </a:lnTo>
                    <a:lnTo>
                      <a:pt x="1663942" y="487850"/>
                    </a:lnTo>
                    <a:cubicBezTo>
                      <a:pt x="1739131" y="572433"/>
                      <a:pt x="1796298" y="671449"/>
                      <a:pt x="1831954" y="778856"/>
                    </a:cubicBezTo>
                    <a:lnTo>
                      <a:pt x="2043430" y="778851"/>
                    </a:lnTo>
                    <a:lnTo>
                      <a:pt x="2072767" y="945225"/>
                    </a:lnTo>
                    <a:lnTo>
                      <a:pt x="1874042" y="1017549"/>
                    </a:lnTo>
                    <a:cubicBezTo>
                      <a:pt x="1877272" y="1130674"/>
                      <a:pt x="1857418" y="1243271"/>
                      <a:pt x="1815692" y="1348469"/>
                    </a:cubicBezTo>
                    <a:lnTo>
                      <a:pt x="1977696" y="1484400"/>
                    </a:lnTo>
                    <a:lnTo>
                      <a:pt x="1893225" y="1630707"/>
                    </a:lnTo>
                    <a:lnTo>
                      <a:pt x="1694504" y="1558373"/>
                    </a:lnTo>
                    <a:cubicBezTo>
                      <a:pt x="1624263" y="1647108"/>
                      <a:pt x="1536678" y="1720600"/>
                      <a:pt x="1437094" y="1774366"/>
                    </a:cubicBezTo>
                    <a:lnTo>
                      <a:pt x="1473822" y="1982628"/>
                    </a:lnTo>
                    <a:lnTo>
                      <a:pt x="1315069" y="2040410"/>
                    </a:lnTo>
                    <a:lnTo>
                      <a:pt x="1209336" y="1857263"/>
                    </a:lnTo>
                    <a:cubicBezTo>
                      <a:pt x="1098490" y="1880088"/>
                      <a:pt x="984157" y="1880088"/>
                      <a:pt x="873311" y="1857263"/>
                    </a:cubicBezTo>
                    <a:lnTo>
                      <a:pt x="767577" y="2040410"/>
                    </a:lnTo>
                    <a:lnTo>
                      <a:pt x="608824" y="1982628"/>
                    </a:lnTo>
                    <a:lnTo>
                      <a:pt x="645552" y="1774366"/>
                    </a:lnTo>
                    <a:cubicBezTo>
                      <a:pt x="545968" y="1720600"/>
                      <a:pt x="458383" y="1647108"/>
                      <a:pt x="388142" y="1558373"/>
                    </a:cubicBezTo>
                    <a:lnTo>
                      <a:pt x="189421" y="1630707"/>
                    </a:lnTo>
                    <a:lnTo>
                      <a:pt x="104950" y="1484400"/>
                    </a:lnTo>
                    <a:lnTo>
                      <a:pt x="266954" y="1348470"/>
                    </a:lnTo>
                    <a:cubicBezTo>
                      <a:pt x="225228" y="1243272"/>
                      <a:pt x="205374" y="1130675"/>
                      <a:pt x="208604" y="1017550"/>
                    </a:cubicBezTo>
                    <a:lnTo>
                      <a:pt x="9879" y="945225"/>
                    </a:lnTo>
                    <a:lnTo>
                      <a:pt x="39216" y="778851"/>
                    </a:lnTo>
                    <a:lnTo>
                      <a:pt x="250692" y="778856"/>
                    </a:lnTo>
                    <a:cubicBezTo>
                      <a:pt x="286348" y="671449"/>
                      <a:pt x="343515" y="572433"/>
                      <a:pt x="418704" y="487850"/>
                    </a:cubicBezTo>
                    <a:lnTo>
                      <a:pt x="312961" y="304709"/>
                    </a:lnTo>
                    <a:lnTo>
                      <a:pt x="442378" y="196115"/>
                    </a:lnTo>
                    <a:lnTo>
                      <a:pt x="604375" y="332054"/>
                    </a:lnTo>
                    <a:cubicBezTo>
                      <a:pt x="700729" y="272695"/>
                      <a:pt x="808168" y="233590"/>
                      <a:pt x="920135" y="217127"/>
                    </a:cubicBezTo>
                    <a:lnTo>
                      <a:pt x="956852" y="8862"/>
                    </a:lnTo>
                    <a:lnTo>
                      <a:pt x="1125794" y="8862"/>
                    </a:lnTo>
                    <a:lnTo>
                      <a:pt x="1162511" y="217127"/>
                    </a:lnTo>
                    <a:cubicBezTo>
                      <a:pt x="1274478" y="233590"/>
                      <a:pt x="1381917" y="272695"/>
                      <a:pt x="1478271" y="332054"/>
                    </a:cubicBezTo>
                    <a:close/>
                  </a:path>
                </a:pathLst>
              </a:custGeom>
              <a:blipFill>
                <a:blip r:embed="rId1"/>
                <a:tile tx="0" ty="0" sx="100000" sy="100000" flip="none" algn="tl"/>
              </a:blipFill>
              <a:ln w="44450">
                <a:solidFill>
                  <a:srgbClr val="92D05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468210" tIns="537352" rIns="468210" bIns="573774" spcCol="1270" anchor="ctr"/>
              <a:lstStyle/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16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形状 17"/>
              <p:cNvSpPr>
                <a:spLocks noChangeAspect="1"/>
              </p:cNvSpPr>
              <p:nvPr/>
            </p:nvSpPr>
            <p:spPr>
              <a:xfrm rot="14998003">
                <a:off x="3003" y="4361"/>
                <a:ext cx="3050" cy="3053"/>
              </a:xfrm>
              <a:prstGeom prst="leftCircularArrow">
                <a:avLst>
                  <a:gd name="adj1" fmla="val 6452"/>
                  <a:gd name="adj2" fmla="val 429999"/>
                  <a:gd name="adj3" fmla="val 10489124"/>
                  <a:gd name="adj4" fmla="val 14837806"/>
                  <a:gd name="adj5" fmla="val 7527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形状 18"/>
              <p:cNvSpPr>
                <a:spLocks noChangeAspect="1"/>
              </p:cNvSpPr>
              <p:nvPr/>
            </p:nvSpPr>
            <p:spPr>
              <a:xfrm rot="21007294">
                <a:off x="7223" y="4182"/>
                <a:ext cx="3177" cy="3177"/>
              </a:xfrm>
              <a:prstGeom prst="leftCircularArrow">
                <a:avLst>
                  <a:gd name="adj1" fmla="val 6452"/>
                  <a:gd name="adj2" fmla="val 429999"/>
                  <a:gd name="adj3" fmla="val 10489124"/>
                  <a:gd name="adj4" fmla="val 14837806"/>
                  <a:gd name="adj5" fmla="val 7527"/>
                </a:avLst>
              </a:prstGeom>
              <a:solidFill>
                <a:srgbClr val="66A2D8">
                  <a:alpha val="54000"/>
                </a:srgbClr>
              </a:solidFill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26" name="组合 25"/>
              <p:cNvGrpSpPr>
                <a:grpSpLocks noChangeAspect="1"/>
              </p:cNvGrpSpPr>
              <p:nvPr/>
            </p:nvGrpSpPr>
            <p:grpSpPr bwMode="auto">
              <a:xfrm>
                <a:off x="10554" y="3151"/>
                <a:ext cx="2435" cy="2438"/>
                <a:chOff x="7283777" y="1886591"/>
                <a:chExt cx="1514652" cy="1514652"/>
              </a:xfrm>
            </p:grpSpPr>
            <p:sp>
              <p:nvSpPr>
                <p:cNvPr id="28" name="任意多边形 27"/>
                <p:cNvSpPr/>
                <p:nvPr/>
              </p:nvSpPr>
              <p:spPr>
                <a:xfrm rot="3302390">
                  <a:off x="7283777" y="1886591"/>
                  <a:ext cx="1514652" cy="1514652"/>
                </a:xfrm>
                <a:custGeom>
                  <a:avLst/>
                  <a:gdLst>
                    <a:gd name="connsiteX0" fmla="*/ 1133334 w 1514652"/>
                    <a:gd name="connsiteY0" fmla="*/ 383623 h 1514652"/>
                    <a:gd name="connsiteX1" fmla="*/ 1356796 w 1514652"/>
                    <a:gd name="connsiteY1" fmla="*/ 316275 h 1514652"/>
                    <a:gd name="connsiteX2" fmla="*/ 1439022 w 1514652"/>
                    <a:gd name="connsiteY2" fmla="*/ 458695 h 1514652"/>
                    <a:gd name="connsiteX3" fmla="*/ 1268966 w 1514652"/>
                    <a:gd name="connsiteY3" fmla="*/ 618545 h 1514652"/>
                    <a:gd name="connsiteX4" fmla="*/ 1268966 w 1514652"/>
                    <a:gd name="connsiteY4" fmla="*/ 896106 h 1514652"/>
                    <a:gd name="connsiteX5" fmla="*/ 1439022 w 1514652"/>
                    <a:gd name="connsiteY5" fmla="*/ 1055957 h 1514652"/>
                    <a:gd name="connsiteX6" fmla="*/ 1356796 w 1514652"/>
                    <a:gd name="connsiteY6" fmla="*/ 1198377 h 1514652"/>
                    <a:gd name="connsiteX7" fmla="*/ 1133334 w 1514652"/>
                    <a:gd name="connsiteY7" fmla="*/ 1131029 h 1514652"/>
                    <a:gd name="connsiteX8" fmla="*/ 892959 w 1514652"/>
                    <a:gd name="connsiteY8" fmla="*/ 1269810 h 1514652"/>
                    <a:gd name="connsiteX9" fmla="*/ 839552 w 1514652"/>
                    <a:gd name="connsiteY9" fmla="*/ 1497008 h 1514652"/>
                    <a:gd name="connsiteX10" fmla="*/ 675100 w 1514652"/>
                    <a:gd name="connsiteY10" fmla="*/ 1497008 h 1514652"/>
                    <a:gd name="connsiteX11" fmla="*/ 621693 w 1514652"/>
                    <a:gd name="connsiteY11" fmla="*/ 1269810 h 1514652"/>
                    <a:gd name="connsiteX12" fmla="*/ 381318 w 1514652"/>
                    <a:gd name="connsiteY12" fmla="*/ 1131029 h 1514652"/>
                    <a:gd name="connsiteX13" fmla="*/ 157856 w 1514652"/>
                    <a:gd name="connsiteY13" fmla="*/ 1198377 h 1514652"/>
                    <a:gd name="connsiteX14" fmla="*/ 75630 w 1514652"/>
                    <a:gd name="connsiteY14" fmla="*/ 1055957 h 1514652"/>
                    <a:gd name="connsiteX15" fmla="*/ 245686 w 1514652"/>
                    <a:gd name="connsiteY15" fmla="*/ 896107 h 1514652"/>
                    <a:gd name="connsiteX16" fmla="*/ 245686 w 1514652"/>
                    <a:gd name="connsiteY16" fmla="*/ 618546 h 1514652"/>
                    <a:gd name="connsiteX17" fmla="*/ 75630 w 1514652"/>
                    <a:gd name="connsiteY17" fmla="*/ 458695 h 1514652"/>
                    <a:gd name="connsiteX18" fmla="*/ 157856 w 1514652"/>
                    <a:gd name="connsiteY18" fmla="*/ 316275 h 1514652"/>
                    <a:gd name="connsiteX19" fmla="*/ 381318 w 1514652"/>
                    <a:gd name="connsiteY19" fmla="*/ 383623 h 1514652"/>
                    <a:gd name="connsiteX20" fmla="*/ 621693 w 1514652"/>
                    <a:gd name="connsiteY20" fmla="*/ 244842 h 1514652"/>
                    <a:gd name="connsiteX21" fmla="*/ 675100 w 1514652"/>
                    <a:gd name="connsiteY21" fmla="*/ 17644 h 1514652"/>
                    <a:gd name="connsiteX22" fmla="*/ 839552 w 1514652"/>
                    <a:gd name="connsiteY22" fmla="*/ 17644 h 1514652"/>
                    <a:gd name="connsiteX23" fmla="*/ 892959 w 1514652"/>
                    <a:gd name="connsiteY23" fmla="*/ 244842 h 1514652"/>
                    <a:gd name="connsiteX24" fmla="*/ 1133334 w 1514652"/>
                    <a:gd name="connsiteY24" fmla="*/ 383623 h 15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514652" h="1514652">
                      <a:moveTo>
                        <a:pt x="1133334" y="383623"/>
                      </a:moveTo>
                      <a:lnTo>
                        <a:pt x="1356796" y="316275"/>
                      </a:lnTo>
                      <a:lnTo>
                        <a:pt x="1439022" y="458695"/>
                      </a:lnTo>
                      <a:lnTo>
                        <a:pt x="1268966" y="618545"/>
                      </a:lnTo>
                      <a:cubicBezTo>
                        <a:pt x="1293617" y="709424"/>
                        <a:pt x="1293617" y="805228"/>
                        <a:pt x="1268966" y="896106"/>
                      </a:cubicBezTo>
                      <a:lnTo>
                        <a:pt x="1439022" y="1055957"/>
                      </a:lnTo>
                      <a:lnTo>
                        <a:pt x="1356796" y="1198377"/>
                      </a:lnTo>
                      <a:lnTo>
                        <a:pt x="1133334" y="1131029"/>
                      </a:lnTo>
                      <a:cubicBezTo>
                        <a:pt x="1066956" y="1197816"/>
                        <a:pt x="983987" y="1245718"/>
                        <a:pt x="892959" y="1269810"/>
                      </a:cubicBezTo>
                      <a:lnTo>
                        <a:pt x="839552" y="1497008"/>
                      </a:lnTo>
                      <a:lnTo>
                        <a:pt x="675100" y="1497008"/>
                      </a:lnTo>
                      <a:lnTo>
                        <a:pt x="621693" y="1269810"/>
                      </a:lnTo>
                      <a:cubicBezTo>
                        <a:pt x="530665" y="1245719"/>
                        <a:pt x="447696" y="1197817"/>
                        <a:pt x="381318" y="1131029"/>
                      </a:cubicBezTo>
                      <a:lnTo>
                        <a:pt x="157856" y="1198377"/>
                      </a:lnTo>
                      <a:lnTo>
                        <a:pt x="75630" y="1055957"/>
                      </a:lnTo>
                      <a:lnTo>
                        <a:pt x="245686" y="896107"/>
                      </a:lnTo>
                      <a:cubicBezTo>
                        <a:pt x="221035" y="805228"/>
                        <a:pt x="221035" y="709424"/>
                        <a:pt x="245686" y="618546"/>
                      </a:cubicBezTo>
                      <a:lnTo>
                        <a:pt x="75630" y="458695"/>
                      </a:lnTo>
                      <a:lnTo>
                        <a:pt x="157856" y="316275"/>
                      </a:lnTo>
                      <a:lnTo>
                        <a:pt x="381318" y="383623"/>
                      </a:lnTo>
                      <a:cubicBezTo>
                        <a:pt x="447696" y="316836"/>
                        <a:pt x="530665" y="268934"/>
                        <a:pt x="621693" y="244842"/>
                      </a:cubicBezTo>
                      <a:lnTo>
                        <a:pt x="675100" y="17644"/>
                      </a:lnTo>
                      <a:lnTo>
                        <a:pt x="839552" y="17644"/>
                      </a:lnTo>
                      <a:lnTo>
                        <a:pt x="892959" y="244842"/>
                      </a:lnTo>
                      <a:cubicBezTo>
                        <a:pt x="983987" y="268933"/>
                        <a:pt x="1066956" y="316835"/>
                        <a:pt x="1133334" y="383623"/>
                      </a:cubicBezTo>
                      <a:close/>
                    </a:path>
                  </a:pathLst>
                </a:custGeom>
                <a:blipFill>
                  <a:blip r:embed="rId1"/>
                  <a:tile tx="0" ty="0" sx="100000" sy="100000" flip="none" algn="tl"/>
                </a:blipFill>
                <a:ln w="444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438468" tIns="440773" rIns="438468" bIns="440773" spcCol="1270" anchor="ctr"/>
                <a:lstStyle/>
                <a:p>
                  <a:pPr algn="ctr" defTabSz="20002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TextBox 46"/>
                <p:cNvSpPr txBox="1">
                  <a:spLocks noChangeArrowheads="1"/>
                </p:cNvSpPr>
                <p:nvPr/>
              </p:nvSpPr>
              <p:spPr bwMode="auto">
                <a:xfrm>
                  <a:off x="7558772" y="2251742"/>
                  <a:ext cx="1059892" cy="597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444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dirty="0">
                      <a:solidFill>
                        <a:srgbClr val="22070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判断是否接受</a:t>
                  </a:r>
                  <a:r>
                    <a:rPr lang="en-US" altLang="zh-CN" sz="2000" dirty="0">
                      <a:solidFill>
                        <a:srgbClr val="22070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1" name="任意多边形 30"/>
              <p:cNvSpPr/>
              <p:nvPr/>
            </p:nvSpPr>
            <p:spPr>
              <a:xfrm rot="20175624">
                <a:off x="8475" y="4593"/>
                <a:ext cx="2948" cy="2948"/>
              </a:xfrm>
              <a:custGeom>
                <a:avLst/>
                <a:gdLst>
                  <a:gd name="connsiteX0" fmla="*/ 1478271 w 2082646"/>
                  <a:gd name="connsiteY0" fmla="*/ 332054 h 2082646"/>
                  <a:gd name="connsiteX1" fmla="*/ 1640268 w 2082646"/>
                  <a:gd name="connsiteY1" fmla="*/ 196115 h 2082646"/>
                  <a:gd name="connsiteX2" fmla="*/ 1769685 w 2082646"/>
                  <a:gd name="connsiteY2" fmla="*/ 304709 h 2082646"/>
                  <a:gd name="connsiteX3" fmla="*/ 1663942 w 2082646"/>
                  <a:gd name="connsiteY3" fmla="*/ 487850 h 2082646"/>
                  <a:gd name="connsiteX4" fmla="*/ 1831954 w 2082646"/>
                  <a:gd name="connsiteY4" fmla="*/ 778856 h 2082646"/>
                  <a:gd name="connsiteX5" fmla="*/ 2043430 w 2082646"/>
                  <a:gd name="connsiteY5" fmla="*/ 778851 h 2082646"/>
                  <a:gd name="connsiteX6" fmla="*/ 2072767 w 2082646"/>
                  <a:gd name="connsiteY6" fmla="*/ 945225 h 2082646"/>
                  <a:gd name="connsiteX7" fmla="*/ 1874042 w 2082646"/>
                  <a:gd name="connsiteY7" fmla="*/ 1017549 h 2082646"/>
                  <a:gd name="connsiteX8" fmla="*/ 1815692 w 2082646"/>
                  <a:gd name="connsiteY8" fmla="*/ 1348469 h 2082646"/>
                  <a:gd name="connsiteX9" fmla="*/ 1977696 w 2082646"/>
                  <a:gd name="connsiteY9" fmla="*/ 1484400 h 2082646"/>
                  <a:gd name="connsiteX10" fmla="*/ 1893225 w 2082646"/>
                  <a:gd name="connsiteY10" fmla="*/ 1630707 h 2082646"/>
                  <a:gd name="connsiteX11" fmla="*/ 1694504 w 2082646"/>
                  <a:gd name="connsiteY11" fmla="*/ 1558373 h 2082646"/>
                  <a:gd name="connsiteX12" fmla="*/ 1437094 w 2082646"/>
                  <a:gd name="connsiteY12" fmla="*/ 1774366 h 2082646"/>
                  <a:gd name="connsiteX13" fmla="*/ 1473822 w 2082646"/>
                  <a:gd name="connsiteY13" fmla="*/ 1982628 h 2082646"/>
                  <a:gd name="connsiteX14" fmla="*/ 1315069 w 2082646"/>
                  <a:gd name="connsiteY14" fmla="*/ 2040410 h 2082646"/>
                  <a:gd name="connsiteX15" fmla="*/ 1209336 w 2082646"/>
                  <a:gd name="connsiteY15" fmla="*/ 1857263 h 2082646"/>
                  <a:gd name="connsiteX16" fmla="*/ 873311 w 2082646"/>
                  <a:gd name="connsiteY16" fmla="*/ 1857263 h 2082646"/>
                  <a:gd name="connsiteX17" fmla="*/ 767577 w 2082646"/>
                  <a:gd name="connsiteY17" fmla="*/ 2040410 h 2082646"/>
                  <a:gd name="connsiteX18" fmla="*/ 608824 w 2082646"/>
                  <a:gd name="connsiteY18" fmla="*/ 1982628 h 2082646"/>
                  <a:gd name="connsiteX19" fmla="*/ 645552 w 2082646"/>
                  <a:gd name="connsiteY19" fmla="*/ 1774366 h 2082646"/>
                  <a:gd name="connsiteX20" fmla="*/ 388142 w 2082646"/>
                  <a:gd name="connsiteY20" fmla="*/ 1558373 h 2082646"/>
                  <a:gd name="connsiteX21" fmla="*/ 189421 w 2082646"/>
                  <a:gd name="connsiteY21" fmla="*/ 1630707 h 2082646"/>
                  <a:gd name="connsiteX22" fmla="*/ 104950 w 2082646"/>
                  <a:gd name="connsiteY22" fmla="*/ 1484400 h 2082646"/>
                  <a:gd name="connsiteX23" fmla="*/ 266954 w 2082646"/>
                  <a:gd name="connsiteY23" fmla="*/ 1348470 h 2082646"/>
                  <a:gd name="connsiteX24" fmla="*/ 208604 w 2082646"/>
                  <a:gd name="connsiteY24" fmla="*/ 1017550 h 2082646"/>
                  <a:gd name="connsiteX25" fmla="*/ 9879 w 2082646"/>
                  <a:gd name="connsiteY25" fmla="*/ 945225 h 2082646"/>
                  <a:gd name="connsiteX26" fmla="*/ 39216 w 2082646"/>
                  <a:gd name="connsiteY26" fmla="*/ 778851 h 2082646"/>
                  <a:gd name="connsiteX27" fmla="*/ 250692 w 2082646"/>
                  <a:gd name="connsiteY27" fmla="*/ 778856 h 2082646"/>
                  <a:gd name="connsiteX28" fmla="*/ 418704 w 2082646"/>
                  <a:gd name="connsiteY28" fmla="*/ 487850 h 2082646"/>
                  <a:gd name="connsiteX29" fmla="*/ 312961 w 2082646"/>
                  <a:gd name="connsiteY29" fmla="*/ 304709 h 2082646"/>
                  <a:gd name="connsiteX30" fmla="*/ 442378 w 2082646"/>
                  <a:gd name="connsiteY30" fmla="*/ 196115 h 2082646"/>
                  <a:gd name="connsiteX31" fmla="*/ 604375 w 2082646"/>
                  <a:gd name="connsiteY31" fmla="*/ 332054 h 2082646"/>
                  <a:gd name="connsiteX32" fmla="*/ 920135 w 2082646"/>
                  <a:gd name="connsiteY32" fmla="*/ 217127 h 2082646"/>
                  <a:gd name="connsiteX33" fmla="*/ 956852 w 2082646"/>
                  <a:gd name="connsiteY33" fmla="*/ 8862 h 2082646"/>
                  <a:gd name="connsiteX34" fmla="*/ 1125794 w 2082646"/>
                  <a:gd name="connsiteY34" fmla="*/ 8862 h 2082646"/>
                  <a:gd name="connsiteX35" fmla="*/ 1162511 w 2082646"/>
                  <a:gd name="connsiteY35" fmla="*/ 217127 h 2082646"/>
                  <a:gd name="connsiteX36" fmla="*/ 1478271 w 2082646"/>
                  <a:gd name="connsiteY36" fmla="*/ 332054 h 2082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82646" h="2082646">
                    <a:moveTo>
                      <a:pt x="1478271" y="332054"/>
                    </a:moveTo>
                    <a:lnTo>
                      <a:pt x="1640268" y="196115"/>
                    </a:lnTo>
                    <a:lnTo>
                      <a:pt x="1769685" y="304709"/>
                    </a:lnTo>
                    <a:lnTo>
                      <a:pt x="1663942" y="487850"/>
                    </a:lnTo>
                    <a:cubicBezTo>
                      <a:pt x="1739131" y="572433"/>
                      <a:pt x="1796298" y="671449"/>
                      <a:pt x="1831954" y="778856"/>
                    </a:cubicBezTo>
                    <a:lnTo>
                      <a:pt x="2043430" y="778851"/>
                    </a:lnTo>
                    <a:lnTo>
                      <a:pt x="2072767" y="945225"/>
                    </a:lnTo>
                    <a:lnTo>
                      <a:pt x="1874042" y="1017549"/>
                    </a:lnTo>
                    <a:cubicBezTo>
                      <a:pt x="1877272" y="1130674"/>
                      <a:pt x="1857418" y="1243271"/>
                      <a:pt x="1815692" y="1348469"/>
                    </a:cubicBezTo>
                    <a:lnTo>
                      <a:pt x="1977696" y="1484400"/>
                    </a:lnTo>
                    <a:lnTo>
                      <a:pt x="1893225" y="1630707"/>
                    </a:lnTo>
                    <a:lnTo>
                      <a:pt x="1694504" y="1558373"/>
                    </a:lnTo>
                    <a:cubicBezTo>
                      <a:pt x="1624263" y="1647108"/>
                      <a:pt x="1536678" y="1720600"/>
                      <a:pt x="1437094" y="1774366"/>
                    </a:cubicBezTo>
                    <a:lnTo>
                      <a:pt x="1473822" y="1982628"/>
                    </a:lnTo>
                    <a:lnTo>
                      <a:pt x="1315069" y="2040410"/>
                    </a:lnTo>
                    <a:lnTo>
                      <a:pt x="1209336" y="1857263"/>
                    </a:lnTo>
                    <a:cubicBezTo>
                      <a:pt x="1098490" y="1880088"/>
                      <a:pt x="984157" y="1880088"/>
                      <a:pt x="873311" y="1857263"/>
                    </a:cubicBezTo>
                    <a:lnTo>
                      <a:pt x="767577" y="2040410"/>
                    </a:lnTo>
                    <a:lnTo>
                      <a:pt x="608824" y="1982628"/>
                    </a:lnTo>
                    <a:lnTo>
                      <a:pt x="645552" y="1774366"/>
                    </a:lnTo>
                    <a:cubicBezTo>
                      <a:pt x="545968" y="1720600"/>
                      <a:pt x="458383" y="1647108"/>
                      <a:pt x="388142" y="1558373"/>
                    </a:cubicBezTo>
                    <a:lnTo>
                      <a:pt x="189421" y="1630707"/>
                    </a:lnTo>
                    <a:lnTo>
                      <a:pt x="104950" y="1484400"/>
                    </a:lnTo>
                    <a:lnTo>
                      <a:pt x="266954" y="1348470"/>
                    </a:lnTo>
                    <a:cubicBezTo>
                      <a:pt x="225228" y="1243272"/>
                      <a:pt x="205374" y="1130675"/>
                      <a:pt x="208604" y="1017550"/>
                    </a:cubicBezTo>
                    <a:lnTo>
                      <a:pt x="9879" y="945225"/>
                    </a:lnTo>
                    <a:lnTo>
                      <a:pt x="39216" y="778851"/>
                    </a:lnTo>
                    <a:lnTo>
                      <a:pt x="250692" y="778856"/>
                    </a:lnTo>
                    <a:cubicBezTo>
                      <a:pt x="286348" y="671449"/>
                      <a:pt x="343515" y="572433"/>
                      <a:pt x="418704" y="487850"/>
                    </a:cubicBezTo>
                    <a:lnTo>
                      <a:pt x="312961" y="304709"/>
                    </a:lnTo>
                    <a:lnTo>
                      <a:pt x="442378" y="196115"/>
                    </a:lnTo>
                    <a:lnTo>
                      <a:pt x="604375" y="332054"/>
                    </a:lnTo>
                    <a:cubicBezTo>
                      <a:pt x="700729" y="272695"/>
                      <a:pt x="808168" y="233590"/>
                      <a:pt x="920135" y="217127"/>
                    </a:cubicBezTo>
                    <a:lnTo>
                      <a:pt x="956852" y="8862"/>
                    </a:lnTo>
                    <a:lnTo>
                      <a:pt x="1125794" y="8862"/>
                    </a:lnTo>
                    <a:lnTo>
                      <a:pt x="1162511" y="217127"/>
                    </a:lnTo>
                    <a:cubicBezTo>
                      <a:pt x="1274478" y="233590"/>
                      <a:pt x="1381917" y="272695"/>
                      <a:pt x="1478271" y="332054"/>
                    </a:cubicBezTo>
                    <a:close/>
                  </a:path>
                </a:pathLst>
              </a:custGeom>
              <a:blipFill>
                <a:blip r:embed="rId1"/>
                <a:tile tx="0" ty="0" sx="100000" sy="100000" flip="none" algn="tl"/>
              </a:blipFill>
              <a:ln w="44450">
                <a:solidFill>
                  <a:srgbClr val="7030A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468234" tIns="537380" rIns="468234" bIns="573803" spcCol="1270" anchor="ctr"/>
              <a:lstStyle/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" name="组合 31"/>
              <p:cNvGrpSpPr>
                <a:grpSpLocks noChangeAspect="1"/>
              </p:cNvGrpSpPr>
              <p:nvPr/>
            </p:nvGrpSpPr>
            <p:grpSpPr bwMode="auto">
              <a:xfrm>
                <a:off x="2371" y="4271"/>
                <a:ext cx="4590" cy="2438"/>
                <a:chOff x="179695" y="2008985"/>
                <a:chExt cx="3386340" cy="1800000"/>
              </a:xfrm>
            </p:grpSpPr>
            <p:sp>
              <p:nvSpPr>
                <p:cNvPr id="33" name="任意多边形 32"/>
                <p:cNvSpPr>
                  <a:spLocks noChangeAspect="1"/>
                </p:cNvSpPr>
                <p:nvPr/>
              </p:nvSpPr>
              <p:spPr>
                <a:xfrm rot="21386629">
                  <a:off x="179695" y="2008985"/>
                  <a:ext cx="1800000" cy="1800000"/>
                </a:xfrm>
                <a:custGeom>
                  <a:avLst/>
                  <a:gdLst>
                    <a:gd name="connsiteX0" fmla="*/ 1133334 w 1514652"/>
                    <a:gd name="connsiteY0" fmla="*/ 383623 h 1514652"/>
                    <a:gd name="connsiteX1" fmla="*/ 1356796 w 1514652"/>
                    <a:gd name="connsiteY1" fmla="*/ 316275 h 1514652"/>
                    <a:gd name="connsiteX2" fmla="*/ 1439022 w 1514652"/>
                    <a:gd name="connsiteY2" fmla="*/ 458695 h 1514652"/>
                    <a:gd name="connsiteX3" fmla="*/ 1268966 w 1514652"/>
                    <a:gd name="connsiteY3" fmla="*/ 618545 h 1514652"/>
                    <a:gd name="connsiteX4" fmla="*/ 1268966 w 1514652"/>
                    <a:gd name="connsiteY4" fmla="*/ 896106 h 1514652"/>
                    <a:gd name="connsiteX5" fmla="*/ 1439022 w 1514652"/>
                    <a:gd name="connsiteY5" fmla="*/ 1055957 h 1514652"/>
                    <a:gd name="connsiteX6" fmla="*/ 1356796 w 1514652"/>
                    <a:gd name="connsiteY6" fmla="*/ 1198377 h 1514652"/>
                    <a:gd name="connsiteX7" fmla="*/ 1133334 w 1514652"/>
                    <a:gd name="connsiteY7" fmla="*/ 1131029 h 1514652"/>
                    <a:gd name="connsiteX8" fmla="*/ 892959 w 1514652"/>
                    <a:gd name="connsiteY8" fmla="*/ 1269810 h 1514652"/>
                    <a:gd name="connsiteX9" fmla="*/ 839552 w 1514652"/>
                    <a:gd name="connsiteY9" fmla="*/ 1497008 h 1514652"/>
                    <a:gd name="connsiteX10" fmla="*/ 675100 w 1514652"/>
                    <a:gd name="connsiteY10" fmla="*/ 1497008 h 1514652"/>
                    <a:gd name="connsiteX11" fmla="*/ 621693 w 1514652"/>
                    <a:gd name="connsiteY11" fmla="*/ 1269810 h 1514652"/>
                    <a:gd name="connsiteX12" fmla="*/ 381318 w 1514652"/>
                    <a:gd name="connsiteY12" fmla="*/ 1131029 h 1514652"/>
                    <a:gd name="connsiteX13" fmla="*/ 157856 w 1514652"/>
                    <a:gd name="connsiteY13" fmla="*/ 1198377 h 1514652"/>
                    <a:gd name="connsiteX14" fmla="*/ 75630 w 1514652"/>
                    <a:gd name="connsiteY14" fmla="*/ 1055957 h 1514652"/>
                    <a:gd name="connsiteX15" fmla="*/ 245686 w 1514652"/>
                    <a:gd name="connsiteY15" fmla="*/ 896107 h 1514652"/>
                    <a:gd name="connsiteX16" fmla="*/ 245686 w 1514652"/>
                    <a:gd name="connsiteY16" fmla="*/ 618546 h 1514652"/>
                    <a:gd name="connsiteX17" fmla="*/ 75630 w 1514652"/>
                    <a:gd name="connsiteY17" fmla="*/ 458695 h 1514652"/>
                    <a:gd name="connsiteX18" fmla="*/ 157856 w 1514652"/>
                    <a:gd name="connsiteY18" fmla="*/ 316275 h 1514652"/>
                    <a:gd name="connsiteX19" fmla="*/ 381318 w 1514652"/>
                    <a:gd name="connsiteY19" fmla="*/ 383623 h 1514652"/>
                    <a:gd name="connsiteX20" fmla="*/ 621693 w 1514652"/>
                    <a:gd name="connsiteY20" fmla="*/ 244842 h 1514652"/>
                    <a:gd name="connsiteX21" fmla="*/ 675100 w 1514652"/>
                    <a:gd name="connsiteY21" fmla="*/ 17644 h 1514652"/>
                    <a:gd name="connsiteX22" fmla="*/ 839552 w 1514652"/>
                    <a:gd name="connsiteY22" fmla="*/ 17644 h 1514652"/>
                    <a:gd name="connsiteX23" fmla="*/ 892959 w 1514652"/>
                    <a:gd name="connsiteY23" fmla="*/ 244842 h 1514652"/>
                    <a:gd name="connsiteX24" fmla="*/ 1133334 w 1514652"/>
                    <a:gd name="connsiteY24" fmla="*/ 383623 h 151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514652" h="1514652">
                      <a:moveTo>
                        <a:pt x="1133334" y="383623"/>
                      </a:moveTo>
                      <a:lnTo>
                        <a:pt x="1356796" y="316275"/>
                      </a:lnTo>
                      <a:lnTo>
                        <a:pt x="1439022" y="458695"/>
                      </a:lnTo>
                      <a:lnTo>
                        <a:pt x="1268966" y="618545"/>
                      </a:lnTo>
                      <a:cubicBezTo>
                        <a:pt x="1293617" y="709424"/>
                        <a:pt x="1293617" y="805228"/>
                        <a:pt x="1268966" y="896106"/>
                      </a:cubicBezTo>
                      <a:lnTo>
                        <a:pt x="1439022" y="1055957"/>
                      </a:lnTo>
                      <a:lnTo>
                        <a:pt x="1356796" y="1198377"/>
                      </a:lnTo>
                      <a:lnTo>
                        <a:pt x="1133334" y="1131029"/>
                      </a:lnTo>
                      <a:cubicBezTo>
                        <a:pt x="1066956" y="1197816"/>
                        <a:pt x="983987" y="1245718"/>
                        <a:pt x="892959" y="1269810"/>
                      </a:cubicBezTo>
                      <a:lnTo>
                        <a:pt x="839552" y="1497008"/>
                      </a:lnTo>
                      <a:lnTo>
                        <a:pt x="675100" y="1497008"/>
                      </a:lnTo>
                      <a:lnTo>
                        <a:pt x="621693" y="1269810"/>
                      </a:lnTo>
                      <a:cubicBezTo>
                        <a:pt x="530665" y="1245719"/>
                        <a:pt x="447696" y="1197817"/>
                        <a:pt x="381318" y="1131029"/>
                      </a:cubicBezTo>
                      <a:lnTo>
                        <a:pt x="157856" y="1198377"/>
                      </a:lnTo>
                      <a:lnTo>
                        <a:pt x="75630" y="1055957"/>
                      </a:lnTo>
                      <a:lnTo>
                        <a:pt x="245686" y="896107"/>
                      </a:lnTo>
                      <a:cubicBezTo>
                        <a:pt x="221035" y="805228"/>
                        <a:pt x="221035" y="709424"/>
                        <a:pt x="245686" y="618546"/>
                      </a:cubicBezTo>
                      <a:lnTo>
                        <a:pt x="75630" y="458695"/>
                      </a:lnTo>
                      <a:lnTo>
                        <a:pt x="157856" y="316275"/>
                      </a:lnTo>
                      <a:lnTo>
                        <a:pt x="381318" y="383623"/>
                      </a:lnTo>
                      <a:cubicBezTo>
                        <a:pt x="447696" y="316836"/>
                        <a:pt x="530665" y="268934"/>
                        <a:pt x="621693" y="244842"/>
                      </a:cubicBezTo>
                      <a:lnTo>
                        <a:pt x="675100" y="17644"/>
                      </a:lnTo>
                      <a:lnTo>
                        <a:pt x="839552" y="17644"/>
                      </a:lnTo>
                      <a:lnTo>
                        <a:pt x="892959" y="244842"/>
                      </a:lnTo>
                      <a:cubicBezTo>
                        <a:pt x="983987" y="268933"/>
                        <a:pt x="1066956" y="316835"/>
                        <a:pt x="1133334" y="383623"/>
                      </a:cubicBezTo>
                      <a:close/>
                    </a:path>
                  </a:pathLst>
                </a:custGeom>
                <a:blipFill>
                  <a:blip r:embed="rId1"/>
                  <a:tile tx="0" ty="0" sx="100000" sy="100000" flip="none" algn="tl"/>
                </a:blipFill>
                <a:ln w="44450">
                  <a:solidFill>
                    <a:schemeClr val="accent4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438468" tIns="440773" rIns="438468" bIns="440773" spcCol="1270" anchor="ctr"/>
                <a:lstStyle/>
                <a:p>
                  <a:pPr algn="ctr" defTabSz="20002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TextBox 51"/>
                <p:cNvSpPr txBox="1">
                  <a:spLocks noChangeArrowheads="1"/>
                </p:cNvSpPr>
                <p:nvPr/>
              </p:nvSpPr>
              <p:spPr bwMode="auto">
                <a:xfrm>
                  <a:off x="2248604" y="2761364"/>
                  <a:ext cx="1317431" cy="10197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444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000" dirty="0">
                      <a:solidFill>
                        <a:srgbClr val="22070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配分</a:t>
                  </a:r>
                  <a:r>
                    <a:rPr lang="zh-CN" altLang="en-US" sz="2000" dirty="0">
                      <a:solidFill>
                        <a:srgbClr val="22070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函数</a:t>
                  </a:r>
                  <a:endPara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/>
                  <a:r>
                    <a:rPr lang="zh-CN" altLang="en-US" sz="2000" dirty="0">
                      <a:solidFill>
                        <a:srgbClr val="22070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张量网络</a:t>
                  </a:r>
                  <a:r>
                    <a:rPr lang="zh-CN" altLang="en-US" sz="2000" dirty="0">
                      <a:solidFill>
                        <a:srgbClr val="22070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表示</a:t>
                  </a:r>
                  <a:endPara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6" name="形状 35"/>
              <p:cNvSpPr>
                <a:spLocks noChangeAspect="1"/>
              </p:cNvSpPr>
              <p:nvPr/>
            </p:nvSpPr>
            <p:spPr>
              <a:xfrm rot="11489679">
                <a:off x="9525" y="3825"/>
                <a:ext cx="3050" cy="3050"/>
              </a:xfrm>
              <a:prstGeom prst="leftCircularArrow">
                <a:avLst>
                  <a:gd name="adj1" fmla="val 6452"/>
                  <a:gd name="adj2" fmla="val 429999"/>
                  <a:gd name="adj3" fmla="val 10489124"/>
                  <a:gd name="adj4" fmla="val 14837806"/>
                  <a:gd name="adj5" fmla="val 7527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TextBox 51"/>
              <p:cNvSpPr txBox="1">
                <a:spLocks noChangeArrowheads="1"/>
              </p:cNvSpPr>
              <p:nvPr/>
            </p:nvSpPr>
            <p:spPr bwMode="auto">
              <a:xfrm>
                <a:off x="7223" y="6551"/>
                <a:ext cx="1442" cy="1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444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计算每个自旋采样</a:t>
                </a:r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概率</a:t>
                </a: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51"/>
              <p:cNvSpPr txBox="1">
                <a:spLocks noChangeArrowheads="1"/>
              </p:cNvSpPr>
              <p:nvPr/>
            </p:nvSpPr>
            <p:spPr bwMode="auto">
              <a:xfrm>
                <a:off x="9131" y="5686"/>
                <a:ext cx="1988" cy="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444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</a:t>
                </a:r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候</a:t>
                </a: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/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选构型</a:t>
                </a: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Box 48"/>
              <p:cNvSpPr txBox="1">
                <a:spLocks noChangeArrowheads="1"/>
              </p:cNvSpPr>
              <p:nvPr/>
            </p:nvSpPr>
            <p:spPr bwMode="auto">
              <a:xfrm>
                <a:off x="2857" y="5143"/>
                <a:ext cx="1804" cy="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444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配分</a:t>
                </a:r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</a:t>
                </a: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/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自旋</a:t>
                </a:r>
                <a:r>
                  <a:rPr lang="zh-CN" altLang="en-US" sz="2000" dirty="0">
                    <a:solidFill>
                      <a:srgbClr val="2207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</a:t>
                </a:r>
                <a:endParaRPr lang="zh-CN" altLang="en-US" sz="2000" dirty="0">
                  <a:solidFill>
                    <a:srgbClr val="2207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TextBox 48"/>
          <p:cNvSpPr txBox="1">
            <a:spLocks noChangeArrowheads="1"/>
          </p:cNvSpPr>
          <p:nvPr/>
        </p:nvSpPr>
        <p:spPr bwMode="auto">
          <a:xfrm>
            <a:off x="1013951" y="1840970"/>
            <a:ext cx="1261906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2207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给定哈</a:t>
            </a:r>
            <a:endParaRPr lang="zh-CN" altLang="en-US" sz="2000" dirty="0">
              <a:solidFill>
                <a:srgbClr val="2207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000" dirty="0">
                <a:solidFill>
                  <a:srgbClr val="2207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密顿</a:t>
            </a:r>
            <a:r>
              <a:rPr lang="zh-CN" altLang="en-US" sz="2000" dirty="0">
                <a:solidFill>
                  <a:srgbClr val="2207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endParaRPr lang="zh-CN" altLang="en-US" sz="2000" dirty="0">
              <a:solidFill>
                <a:srgbClr val="2207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9980" y="4687570"/>
            <a:ext cx="1935480" cy="21031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03800" y="6182995"/>
            <a:ext cx="3189605" cy="583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marL="0" indent="0"/>
            <a:r>
              <a:rPr lang="en-US" altLang="zh-CN" sz="1600" b="1" i="0">
                <a:solidFill>
                  <a:srgbClr val="FF0000"/>
                </a:solidFill>
                <a:latin typeface="Lucida Grande"/>
                <a:ea typeface="Lucida Grande"/>
              </a:rPr>
              <a:t>SciPost Phys.14,123 (2023)</a:t>
            </a:r>
            <a:endParaRPr lang="en-US" altLang="zh-CN" sz="1600" b="1" i="0">
              <a:solidFill>
                <a:srgbClr val="FF0000"/>
              </a:solidFill>
              <a:latin typeface="Lucida Grande"/>
              <a:ea typeface="Lucida Grande"/>
            </a:endParaRPr>
          </a:p>
          <a:p>
            <a:pPr marL="0" indent="0"/>
            <a:r>
              <a:rPr lang="en-US" altLang="zh-CN" sz="1600" i="0">
                <a:solidFill>
                  <a:srgbClr val="1D41D5"/>
                </a:solidFill>
                <a:latin typeface="Lucida Grande"/>
                <a:ea typeface="Lucida Grande"/>
              </a:rPr>
              <a:t>Ours, arXiv:2409.06538 (2024)</a:t>
            </a:r>
            <a:endParaRPr lang="en-US" altLang="zh-CN" sz="1600" i="0">
              <a:solidFill>
                <a:srgbClr val="1D41D5"/>
              </a:solidFill>
              <a:latin typeface="Lucida Grande"/>
              <a:ea typeface="Lucida Grand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80045" y="4192905"/>
            <a:ext cx="600710" cy="5835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rgbClr val="FF0000"/>
                </a:solidFill>
              </a:rPr>
              <a:t>消除误差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06315" y="2699385"/>
            <a:ext cx="600710" cy="3371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rgbClr val="FF0000"/>
                </a:solidFill>
              </a:rPr>
              <a:t>近似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 rot="0">
            <a:off x="502920" y="915035"/>
            <a:ext cx="3958590" cy="426720"/>
            <a:chOff x="276" y="6408"/>
            <a:chExt cx="6234" cy="672"/>
          </a:xfrm>
        </p:grpSpPr>
        <p:sp>
          <p:nvSpPr>
            <p:cNvPr id="12" name="文本框 1783"/>
            <p:cNvSpPr txBox="1"/>
            <p:nvPr>
              <p:custDataLst>
                <p:tags r:id="rId4"/>
              </p:custDataLst>
            </p:nvPr>
          </p:nvSpPr>
          <p:spPr>
            <a:xfrm>
              <a:off x="748" y="6408"/>
              <a:ext cx="1761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基本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流程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0" name="直接连接符 19"/>
            <p:cNvCxnSpPr/>
            <p:nvPr>
              <p:custDataLst>
                <p:tags r:id="rId5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23" name="Freeform 154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方法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>
              <a:buClrTx/>
              <a:buSzTx/>
              <a:buFontTx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、提出（proposal） 概率g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9305" y="861378"/>
            <a:ext cx="5080000" cy="450850"/>
          </a:xfrm>
          <a:prstGeom prst="rect">
            <a:avLst/>
          </a:prstGeom>
        </p:spPr>
        <p:txBody>
          <a:bodyPr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考虑Ising模型的</a:t>
            </a: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Boltzman分布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以及</a:t>
            </a: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配分函数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467995" y="2057400"/>
                <a:ext cx="8268335" cy="582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假设当前构型为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𝐨𝐥𝐝</m:t>
                        </m:r>
                      </m:sub>
                    </m:sSub>
                  </m:oMath>
                </a14:m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 新构型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𝐍𝐞𝐰</m:t>
                        </m:r>
                      </m:sub>
                    </m:sSub>
                    <m:r>
                      <a:rPr lang="en-US" altLang="zh-CN" sz="1800" b="1">
                        <a:solidFill>
                          <a:srgbClr val="1D41D5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</a:t>
                </a:r>
                <a:r>
                  <a:rPr lang="zh-CN" altLang="en-US" sz="1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接受概率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</a:t>
                </a:r>
                <a:r>
                  <a:rPr lang="zh-CN" altLang="en-US" sz="1800">
                    <a:solidFill>
                      <a:srgbClr val="1D41D5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：</a:t>
                </a:r>
                <a:endParaRPr lang="en-US" altLang="zh-CN" sz="1800">
                  <a:solidFill>
                    <a:srgbClr val="1D41D5"/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" y="2057400"/>
                <a:ext cx="8268335" cy="5829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900430" y="4580890"/>
            <a:ext cx="749808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en-US" altLang="zh-CN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etropolis-Hasting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, 每次选择一个自旋，并尝试翻转，得到新构型：</a:t>
            </a:r>
            <a:r>
              <a:rPr lang="en-US" altLang="zh-CN" sz="1600"/>
              <a:t> </a:t>
            </a:r>
            <a:endParaRPr lang="en-US" altLang="zh-CN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620520" y="1341755"/>
                <a:ext cx="2502535" cy="71564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solidFill>
                            <a:srgbClr val="1D41D5"/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𝛑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  <a:sym typeface="+mn-ea"/>
                        </a:rPr>
                        <m:t>({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  <a:sym typeface="+mn-ea"/>
                        </a:rPr>
                        <m:t>}</m:t>
                      </m:r>
                      <m:r>
                        <a:rPr lang="en-US" altLang="zh-CN" sz="2000" b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𝐸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({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}</m:t>
                              </m:r>
                              <m:r>
                                <a:rPr lang="en-US" altLang="zh-CN" sz="2000" b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20" y="1341755"/>
                <a:ext cx="2502535" cy="7156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5148580" y="1312545"/>
                <a:ext cx="2502535" cy="7461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𝑍</m:t>
                      </m:r>
                      <m:r>
                        <a:rPr lang="en-US" altLang="zh-CN" sz="2000" b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𝐸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({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}</m:t>
                              </m:r>
                              <m:r>
                                <a:rPr lang="en-US" altLang="zh-CN" sz="2000" b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580" y="1312545"/>
                <a:ext cx="2502535" cy="746125"/>
              </a:xfrm>
              <a:prstGeom prst="rect">
                <a:avLst/>
              </a:prstGeom>
              <a:blipFill rotWithShape="1">
                <a:blip r:embed="rId3"/>
                <a:stretch>
                  <a:fillRect b="-3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034415" y="2708910"/>
                <a:ext cx="5508625" cy="7461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𝑎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𝐍𝐞𝐰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|</m:t>
                      </m:r>
                      <m:sSub>
                        <m:sSubPr>
                          <m:ctrlP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𝐎𝐥𝐝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min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g</m:t>
                          </m:r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𝐎𝐥𝐝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𝐍𝐞𝐰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g</m:t>
                          </m:r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𝐍𝐞𝐰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𝐨𝐥𝐝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𝛑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𝐍𝐞𝐰</m:t>
                              </m:r>
                            </m:sub>
                          </m:s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  <m:t>𝛑</m:t>
                              </m:r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𝐎</m:t>
                              </m:r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𝐥𝐝</m:t>
                              </m:r>
                            </m:sub>
                          </m:s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15" y="2708910"/>
                <a:ext cx="5508625" cy="7461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931035" y="5316220"/>
                <a:ext cx="4572000" cy="3987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𝑔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𝐍𝐞𝐰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|</m:t>
                      </m:r>
                      <m:sSub>
                        <m:sSubPr>
                          <m:ctrlP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𝐎𝐥𝐝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/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𝑁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𝑔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𝐎𝐥𝐝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|</m:t>
                      </m:r>
                      <m:sSub>
                        <m:sSubPr>
                          <m:ctrlP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𝐍𝐞𝐰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35" y="5316220"/>
                <a:ext cx="4572000" cy="3987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1931035" y="5949315"/>
                <a:ext cx="4572000" cy="77089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𝛑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𝐎𝐥𝐝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𝛑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𝐍𝐞𝐰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𝐸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000" b="1">
                                      <a:solidFill>
                                        <a:srgbClr val="1D41D5"/>
                                      </a:solidFill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>
                                      <a:solidFill>
                                        <a:srgbClr val="1D41D5"/>
                                      </a:solidFill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rgbClr val="1D41D5"/>
                                      </a:solidFill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𝐎𝐥𝐝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𝐸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000" b="1">
                                      <a:solidFill>
                                        <a:srgbClr val="1D41D5"/>
                                      </a:solidFill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>
                                      <a:solidFill>
                                        <a:srgbClr val="1D41D5"/>
                                      </a:solidFill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rgbClr val="1D41D5"/>
                                      </a:solidFill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𝐍𝐞𝐰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35" y="5949315"/>
                <a:ext cx="4572000" cy="7708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977900" y="3522345"/>
                <a:ext cx="6367145" cy="4692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zh-CN" altLang="en-US" sz="1800" b="1">
                        <a:solidFill>
                          <a:srgbClr val="1D41D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𝐠</m:t>
                    </m:r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𝐍𝐞𝐰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|</m:t>
                    </m:r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𝐎𝐥𝐝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：当前构型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𝐎𝐥𝐝</m:t>
                        </m:r>
                      </m:sub>
                    </m:sSub>
                  </m:oMath>
                </a14:m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提出(proposal)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𝐍𝐞𝐰</m:t>
                        </m:r>
                      </m:sub>
                    </m:sSub>
                  </m:oMath>
                </a14:m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的概率：</a:t>
                </a:r>
                <a:endPara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00" y="3522345"/>
                <a:ext cx="6367145" cy="4692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 rot="0">
            <a:off x="502920" y="915035"/>
            <a:ext cx="3958590" cy="426720"/>
            <a:chOff x="276" y="6408"/>
            <a:chExt cx="6234" cy="672"/>
          </a:xfrm>
        </p:grpSpPr>
        <p:sp>
          <p:nvSpPr>
            <p:cNvPr id="31" name="文本框 1783"/>
            <p:cNvSpPr txBox="1"/>
            <p:nvPr>
              <p:custDataLst>
                <p:tags r:id="rId9"/>
              </p:custDataLst>
            </p:nvPr>
          </p:nvSpPr>
          <p:spPr>
            <a:xfrm>
              <a:off x="748" y="6408"/>
              <a:ext cx="414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>
              <p:custDataLst>
                <p:tags r:id="rId10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7" name="Freeform 154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961390" y="3936365"/>
                <a:ext cx="6367145" cy="4692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zh-CN" altLang="en-US" sz="1800" b="1">
                        <a:solidFill>
                          <a:srgbClr val="1D41D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𝐠</m:t>
                    </m:r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𝐎𝐥𝐝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|</m:t>
                    </m:r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𝐍𝐞𝐰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：当前构型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𝐍𝐞𝐰</m:t>
                        </m:r>
                      </m:sub>
                    </m:sSub>
                  </m:oMath>
                </a14:m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，提出(proposal)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𝐎𝐥𝐝</m:t>
                        </m:r>
                      </m:sub>
                    </m:sSub>
                  </m:oMath>
                </a14:m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的概率：</a:t>
                </a:r>
                <a:endPara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90" y="3936365"/>
                <a:ext cx="6367145" cy="4692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>
            <p:custDataLst>
              <p:tags r:id="rId14"/>
            </p:custDataLst>
          </p:nvPr>
        </p:nvGrpSpPr>
        <p:grpSpPr>
          <a:xfrm rot="0">
            <a:off x="558165" y="4558030"/>
            <a:ext cx="3958590" cy="426720"/>
            <a:chOff x="276" y="6408"/>
            <a:chExt cx="6234" cy="672"/>
          </a:xfrm>
        </p:grpSpPr>
        <p:sp>
          <p:nvSpPr>
            <p:cNvPr id="8" name="文本框 1783"/>
            <p:cNvSpPr txBox="1"/>
            <p:nvPr>
              <p:custDataLst>
                <p:tags r:id="rId15"/>
              </p:custDataLst>
            </p:nvPr>
          </p:nvSpPr>
          <p:spPr>
            <a:xfrm>
              <a:off x="748" y="6408"/>
              <a:ext cx="414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16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5" name="Freeform 154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19" name="Freeform 155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pic>
        <p:nvPicPr>
          <p:cNvPr id="23" name="图片 22"/>
          <p:cNvPicPr/>
          <p:nvPr/>
        </p:nvPicPr>
        <p:blipFill>
          <a:blip r:embed="rId19"/>
          <a:stretch>
            <a:fillRect/>
          </a:stretch>
        </p:blipFill>
        <p:spPr>
          <a:xfrm>
            <a:off x="7020560" y="5373370"/>
            <a:ext cx="1368425" cy="12674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43980" y="2792095"/>
            <a:ext cx="264414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800">
                <a:solidFill>
                  <a:srgbClr val="1D41D5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  <a:sym typeface="+mn-ea"/>
              </a:rPr>
              <a:t>（</a:t>
            </a:r>
            <a:r>
              <a:rPr lang="en-US" altLang="zh-CN" sz="1800" b="1">
                <a:solidFill>
                  <a:srgbClr val="FF0000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  <a:sym typeface="+mn-ea"/>
              </a:rPr>
              <a:t>Metropolis-Hasting</a:t>
            </a:r>
            <a:r>
              <a:rPr lang="en-US" altLang="zh-CN" sz="1800">
                <a:solidFill>
                  <a:srgbClr val="1D41D5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  <a:sym typeface="+mn-ea"/>
              </a:rPr>
              <a:t>)</a:t>
            </a:r>
            <a:endParaRPr lang="en-US" altLang="zh-CN" sz="1800">
              <a:solidFill>
                <a:srgbClr val="1D41D5"/>
              </a:solidFill>
              <a:latin typeface="Cambria Math" panose="02040503050406030204" charset="0"/>
              <a:ea typeface="微软雅黑" panose="020B0503020204020204" pitchFamily="3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方法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93340" y="39497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TNMC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proposal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870" y="861060"/>
            <a:ext cx="7990840" cy="6972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600"/>
              <a:t>       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Block更新的</a:t>
            </a:r>
            <a:r>
              <a:rPr lang="en-US" altLang="zh-CN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Proposal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概率</a:t>
            </a: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466725" y="2910205"/>
            <a:ext cx="7179945" cy="45085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685800">
              <a:lnSpc>
                <a:spcPct val="130000"/>
              </a:lnSpc>
              <a:buClrTx/>
              <a:buSzTx/>
              <a:buFontTx/>
            </a:pPr>
            <a:r>
              <a:rPr lang="en-US" altLang="zh-CN" sz="1800" b="1" i="0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800" b="1" i="0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以四自旋模型为</a:t>
            </a:r>
            <a:r>
              <a:rPr lang="zh-CN" altLang="en-US" sz="1800" b="1" i="0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例：</a:t>
            </a:r>
            <a:endParaRPr lang="zh-CN" altLang="en-US" sz="1800" b="1" i="0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96265" y="1414145"/>
                <a:ext cx="2191385" cy="6991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𝑺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" y="1414145"/>
                <a:ext cx="2191385" cy="69913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24840" y="3557270"/>
                <a:ext cx="6177280" cy="3371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 sz="1600" b="1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3557270"/>
                <a:ext cx="6177280" cy="3371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15950" y="4003040"/>
                <a:ext cx="6220460" cy="5873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type m:val="lin"/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𝟑</m:t>
                                  </m:r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𝟒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𝜷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𝑬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 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𝟒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𝜷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𝑬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 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6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50" y="4003040"/>
                <a:ext cx="6220460" cy="587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24840" y="4650740"/>
                <a:ext cx="6223000" cy="5721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  =</m:t>
                      </m:r>
                      <m:f>
                        <m:fPr>
                          <m:type m:val="lin"/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𝟒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𝜷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𝑬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𝟒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𝜷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𝑬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6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4650740"/>
                <a:ext cx="6223000" cy="5721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15315" y="5299075"/>
                <a:ext cx="6233795" cy="5721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1D41D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type m:val="lin"/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𝟒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𝜷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𝑬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𝟒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𝜷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𝑬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 </m:t>
                                          </m:r>
                                          <m: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 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6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5" y="5299075"/>
                <a:ext cx="6233795" cy="5721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12140" y="5944870"/>
                <a:ext cx="6256020" cy="5715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type m:val="lin"/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𝜷</m:t>
                              </m:r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𝑬</m:t>
                              </m:r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6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𝟒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𝜷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𝑬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16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6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" y="5944870"/>
                <a:ext cx="6256020" cy="5715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4641850" y="1270000"/>
                <a:ext cx="3976370" cy="67754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&gt;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𝛽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&gt;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&gt;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𝛽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&gt;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𝑍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&lt;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&lt;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850" y="1270000"/>
                <a:ext cx="3976370" cy="67754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流程图: 可选过程 85"/>
          <p:cNvSpPr/>
          <p:nvPr/>
        </p:nvSpPr>
        <p:spPr>
          <a:xfrm>
            <a:off x="615315" y="2225040"/>
            <a:ext cx="3525520" cy="642620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algn="l" defTabSz="685800" rtl="0" eaLnBrk="1" latinLnBrk="0" hangingPunct="1">
              <a:lnSpc>
                <a:spcPct val="130000"/>
              </a:lnSpc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联合</a:t>
            </a:r>
            <a:r>
              <a:rPr kumimoji="0" lang="zh-CN" altLang="en-US" sz="1800" b="1" i="0" u="none" strike="noStrike" cap="none" normalizeH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分布概率=</a:t>
            </a:r>
            <a:r>
              <a:rPr kumimoji="0" lang="zh-CN" altLang="en-US" sz="1800" b="1" i="0" u="none" strike="noStrike" cap="none" normalizeH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各条件概率</a:t>
            </a:r>
            <a:r>
              <a:rPr kumimoji="0" lang="zh-CN" altLang="en-US" sz="1800" b="1" i="0" u="none" strike="noStrike" cap="none" normalizeH="0" baseline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乘积</a:t>
            </a:r>
            <a:endParaRPr kumimoji="0" lang="zh-CN" altLang="en-US" sz="1800" b="1" i="0" u="none" strike="noStrike" cap="none" normalizeH="0" baseline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流程图: 可选过程 10"/>
              <p:cNvSpPr/>
              <p:nvPr/>
            </p:nvSpPr>
            <p:spPr>
              <a:xfrm>
                <a:off x="4641850" y="2026285"/>
                <a:ext cx="2974975" cy="1107440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条件概率</a:t>
                </a:r>
                <a:r>
                  <a:rPr kumimoji="0" lang="en-US" altLang="zh-CN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kumimoji="0" lang="zh-CN" altLang="en-US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分子</a:t>
                </a:r>
                <a:r>
                  <a:rPr kumimoji="0" lang="en-US" altLang="zh-CN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0" lang="zh-CN" altLang="en-US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分母</a:t>
                </a:r>
                <a:endParaRPr kumimoji="0" lang="zh-CN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分子：给定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  <m:sub>
                        <m: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𝐢</m:t>
                        </m:r>
                      </m:sub>
                    </m:sSub>
                    <m:sSub>
                      <m:sSubPr>
                        <m:ctrlP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和</m:t>
                        </m:r>
                        <m: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  <m:sub>
                        <m: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zh-CN" altLang="en-US" sz="1600" b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的配分函数</a:t>
                </a:r>
                <a:endParaRPr lang="zh-CN" altLang="en-US" sz="1600" b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1600" b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分母：给定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𝐒</m:t>
                        </m:r>
                      </m:e>
                      <m:sub>
                        <m: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lang="zh-CN" altLang="en-US" sz="1600" b="1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zh-CN" altLang="en-US" sz="1600" b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的配分函数</a:t>
                </a:r>
                <a:endParaRPr lang="zh-CN" altLang="en-US" b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流程图: 可选过程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850" y="2026285"/>
                <a:ext cx="2974975" cy="1107440"/>
              </a:xfrm>
              <a:prstGeom prst="flowChartAlternateProcess">
                <a:avLst/>
              </a:prstGeom>
              <a:blipFill rotWithShape="1">
                <a:blip r:embed="rId8"/>
                <a:stretch>
                  <a:fillRect l="-171" t="-459" r="-149" b="-17661"/>
                </a:stretch>
              </a:blip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>
            <p:custDataLst>
              <p:tags r:id="rId9"/>
            </p:custDataLst>
          </p:nvPr>
        </p:nvGrpSpPr>
        <p:grpSpPr>
          <a:xfrm rot="0">
            <a:off x="502920" y="915035"/>
            <a:ext cx="3958590" cy="426720"/>
            <a:chOff x="276" y="6408"/>
            <a:chExt cx="6234" cy="672"/>
          </a:xfrm>
        </p:grpSpPr>
        <p:sp>
          <p:nvSpPr>
            <p:cNvPr id="31" name="文本框 1783"/>
            <p:cNvSpPr txBox="1"/>
            <p:nvPr>
              <p:custDataLst>
                <p:tags r:id="rId10"/>
              </p:custDataLst>
            </p:nvPr>
          </p:nvSpPr>
          <p:spPr>
            <a:xfrm>
              <a:off x="748" y="6408"/>
              <a:ext cx="414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>
              <p:custDataLst>
                <p:tags r:id="rId11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7" name="Freeform 154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grpSp>
        <p:nvGrpSpPr>
          <p:cNvPr id="21" name="组合 20"/>
          <p:cNvGrpSpPr/>
          <p:nvPr>
            <p:custDataLst>
              <p:tags r:id="rId14"/>
            </p:custDataLst>
          </p:nvPr>
        </p:nvGrpSpPr>
        <p:grpSpPr>
          <a:xfrm rot="0">
            <a:off x="486410" y="2979420"/>
            <a:ext cx="3958590" cy="426720"/>
            <a:chOff x="276" y="6408"/>
            <a:chExt cx="6234" cy="672"/>
          </a:xfrm>
        </p:grpSpPr>
        <p:sp>
          <p:nvSpPr>
            <p:cNvPr id="24" name="文本框 1783"/>
            <p:cNvSpPr txBox="1"/>
            <p:nvPr>
              <p:custDataLst>
                <p:tags r:id="rId15"/>
              </p:custDataLst>
            </p:nvPr>
          </p:nvSpPr>
          <p:spPr>
            <a:xfrm>
              <a:off x="748" y="6408"/>
              <a:ext cx="414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>
              <p:custDataLst>
                <p:tags r:id="rId16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27" name="Freeform 154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28" name="Freeform 155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6948170" y="5661025"/>
            <a:ext cx="2023745" cy="2914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p>
            <a:pPr marL="0" indent="0"/>
            <a:r>
              <a:rPr lang="en-US" altLang="zh-CN" sz="1600" i="0">
                <a:solidFill>
                  <a:srgbClr val="1D41D5"/>
                </a:solidFill>
                <a:latin typeface="Lucida Grande"/>
                <a:ea typeface="Lucida Grande"/>
              </a:rPr>
              <a:t> arXiv:2409.06538</a:t>
            </a:r>
            <a:endParaRPr lang="en-US" altLang="zh-CN" sz="1600" i="0">
              <a:solidFill>
                <a:srgbClr val="1D41D5"/>
              </a:solidFill>
              <a:latin typeface="Lucida Grande"/>
              <a:ea typeface="Lucida Grande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9"/>
          <a:srcRect t="57515" b="24850"/>
          <a:stretch>
            <a:fillRect/>
          </a:stretch>
        </p:blipFill>
        <p:spPr>
          <a:xfrm>
            <a:off x="2915920" y="1626235"/>
            <a:ext cx="1368425" cy="223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方法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11755" y="384810"/>
            <a:ext cx="4243070" cy="62103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TNMC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理解（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维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Ising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模型）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683895" y="6308090"/>
                <a:ext cx="1795145" cy="40005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:r>
                  <a:rPr lang="en-US" altLang="zh-CN" sz="1600" i="1">
                    <a:latin typeface="Cambria Math" panose="02040503050406030204" charset="0"/>
                    <a:cs typeface="Cambria Math" panose="02040503050406030204" charset="0"/>
                  </a:rPr>
                  <a:t>Z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±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95" y="6308090"/>
                <a:ext cx="1795145" cy="4000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38175" y="5084445"/>
                <a:ext cx="3661410" cy="5753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𝛽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𝐸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+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38175" y="5084445"/>
                <a:ext cx="3661410" cy="5753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38111" y="2224659"/>
                <a:ext cx="3745230" cy="6019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𝑍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±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=±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𝛽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⋯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=±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𝛽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𝐿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38111" y="2224659"/>
                <a:ext cx="3745230" cy="601980"/>
              </a:xfrm>
              <a:prstGeom prst="rect">
                <a:avLst/>
              </a:prstGeom>
              <a:blipFill rotWithShape="1">
                <a:blip r:embed="rId7"/>
                <a:stretch>
                  <a:fillRect l="-15" t="-42" r="15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流程图: 可选过程 31"/>
          <p:cNvSpPr/>
          <p:nvPr/>
        </p:nvSpPr>
        <p:spPr>
          <a:xfrm>
            <a:off x="638175" y="2910205"/>
            <a:ext cx="4043045" cy="372745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(1）从右向左：计算部分配分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38175" y="3877945"/>
                <a:ext cx="3671570" cy="5715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𝛽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𝐸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𝐿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38175" y="3877945"/>
                <a:ext cx="3671570" cy="5715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流程图: 可选过程 33"/>
          <p:cNvSpPr/>
          <p:nvPr>
            <p:custDataLst>
              <p:tags r:id="rId11"/>
            </p:custDataLst>
          </p:nvPr>
        </p:nvSpPr>
        <p:spPr>
          <a:xfrm>
            <a:off x="638175" y="3394075"/>
            <a:ext cx="1953895" cy="372745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kumimoji="0" lang="en-US" altLang="zh-CN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自旋状态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求和：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流程图: 可选过程 35"/>
          <p:cNvSpPr/>
          <p:nvPr>
            <p:custDataLst>
              <p:tags r:id="rId12"/>
            </p:custDataLst>
          </p:nvPr>
        </p:nvSpPr>
        <p:spPr>
          <a:xfrm>
            <a:off x="638175" y="4580890"/>
            <a:ext cx="2571115" cy="372745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中间自旋求和（递推关系）</a:t>
            </a:r>
            <a:r>
              <a:rPr kumimoji="0" lang="en-US" altLang="zh-CN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0" lang="en-US" altLang="zh-CN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流程图: 可选过程 36"/>
          <p:cNvSpPr/>
          <p:nvPr>
            <p:custDataLst>
              <p:tags r:id="rId13"/>
            </p:custDataLst>
          </p:nvPr>
        </p:nvSpPr>
        <p:spPr>
          <a:xfrm>
            <a:off x="683895" y="5833110"/>
            <a:ext cx="1597025" cy="372745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左1自旋求和：</a:t>
            </a: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5315585" y="991235"/>
            <a:ext cx="3515995" cy="372745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algn="l" defTabSz="914400" rtl="0" eaLnBrk="1" fontAlgn="base" latinLnBrk="0" hangingPunct="1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（2）从左向右：计算采样概率并采样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5292090" y="1635760"/>
                <a:ext cx="3503295" cy="5530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type m:val="li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90" y="1635760"/>
                <a:ext cx="3503295" cy="55308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328285" y="3397250"/>
                <a:ext cx="3424555" cy="3429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type m:val="li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𝛽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285" y="3397250"/>
                <a:ext cx="3424555" cy="34290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315585" y="3034030"/>
                <a:ext cx="3479165" cy="3371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→ 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 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cs typeface="Cambria Math" panose="02040503050406030204" charset="0"/>
                  </a:rPr>
                  <a:t>采样</a:t>
                </a:r>
                <a:r>
                  <a:rPr lang="en-US" altLang="zh-CN" sz="1600">
                    <a:latin typeface="Cambria Math" panose="02040503050406030204" charset="0"/>
                    <a:cs typeface="Cambria Math" panose="02040503050406030204" charset="0"/>
                  </a:rPr>
                  <a:t>)</a:t>
                </a:r>
                <a:endParaRPr lang="en-US" altLang="zh-CN" sz="16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585" y="3034030"/>
                <a:ext cx="3479165" cy="33718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363845" y="4796790"/>
                <a:ext cx="3431540" cy="762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&lt;</m:t>
                          </m:r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𝒊</m:t>
                          </m:r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sz="16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type m:val="li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𝛽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45" y="4796790"/>
                <a:ext cx="3431540" cy="76200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流程图: 可选过程 5"/>
          <p:cNvSpPr/>
          <p:nvPr/>
        </p:nvSpPr>
        <p:spPr>
          <a:xfrm>
            <a:off x="5328285" y="5876925"/>
            <a:ext cx="3630930" cy="372745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（3）判断构型是否接受</a:t>
            </a: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8"/>
          <a:srcRect t="17882" b="71771"/>
          <a:stretch>
            <a:fillRect/>
          </a:stretch>
        </p:blipFill>
        <p:spPr>
          <a:xfrm>
            <a:off x="1188085" y="1678305"/>
            <a:ext cx="1799590" cy="189230"/>
          </a:xfrm>
          <a:prstGeom prst="rect">
            <a:avLst/>
          </a:prstGeom>
        </p:spPr>
      </p:pic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 rot="0">
            <a:off x="502920" y="915035"/>
            <a:ext cx="3958590" cy="426720"/>
            <a:chOff x="276" y="6408"/>
            <a:chExt cx="6234" cy="672"/>
          </a:xfrm>
        </p:grpSpPr>
        <p:sp>
          <p:nvSpPr>
            <p:cNvPr id="31" name="文本框 1783"/>
            <p:cNvSpPr txBox="1"/>
            <p:nvPr>
              <p:custDataLst>
                <p:tags r:id="rId20"/>
              </p:custDataLst>
            </p:nvPr>
          </p:nvSpPr>
          <p:spPr>
            <a:xfrm>
              <a:off x="748" y="6408"/>
              <a:ext cx="414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8" name="直接连接符 7"/>
            <p:cNvCxnSpPr/>
            <p:nvPr>
              <p:custDataLst>
                <p:tags r:id="rId21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1" name="Freeform 154"/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15" name="左箭头 14"/>
          <p:cNvSpPr/>
          <p:nvPr/>
        </p:nvSpPr>
        <p:spPr>
          <a:xfrm>
            <a:off x="1692275" y="1915795"/>
            <a:ext cx="791845" cy="2159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64235" y="89852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一维：部分配分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</a:t>
            </a: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左箭头 13"/>
          <p:cNvSpPr/>
          <p:nvPr/>
        </p:nvSpPr>
        <p:spPr>
          <a:xfrm rot="10800000">
            <a:off x="6196330" y="751205"/>
            <a:ext cx="791845" cy="2159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83935" y="6467475"/>
            <a:ext cx="2620010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marL="0" indent="0"/>
            <a:r>
              <a:rPr lang="en-US" altLang="zh-CN" sz="1600" i="0">
                <a:solidFill>
                  <a:srgbClr val="1D41D5"/>
                </a:solidFill>
                <a:latin typeface="Lucida Grande"/>
                <a:ea typeface="Lucida Grande"/>
              </a:rPr>
              <a:t> arXiv:2409.06538 (2024)</a:t>
            </a:r>
            <a:endParaRPr lang="en-US" altLang="zh-CN" sz="1600" i="0">
              <a:solidFill>
                <a:srgbClr val="1D41D5"/>
              </a:solidFill>
              <a:latin typeface="Lucida Grande"/>
              <a:ea typeface="Lucida Grande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5315585" y="2324100"/>
            <a:ext cx="3515995" cy="537210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 algn="l" defTabSz="914400" fontAlgn="base">
              <a:lnSpc>
                <a:spcPct val="90000"/>
              </a:lnSpc>
              <a:buClrTx/>
              <a:buSzTx/>
              <a:buFont typeface="Arial" panose="020B0604020202020204" pitchFamily="34" charset="0"/>
            </a:pP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分子：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自旋取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b="1" baseline="-2500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配分函数</a:t>
            </a:r>
            <a:endParaRPr lang="zh-CN" altLang="en-US" b="1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 defTabSz="914400" fontAlgn="base">
              <a:lnSpc>
                <a:spcPct val="90000"/>
              </a:lnSpc>
              <a:buClrTx/>
              <a:buSzTx/>
              <a:buFont typeface="Arial" panose="020B0604020202020204" pitchFamily="34" charset="0"/>
            </a:pP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分母：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自旋取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的配分函数</a:t>
            </a:r>
            <a:endParaRPr lang="en-US" altLang="zh-CN" b="1" baseline="-2500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 defTabSz="914400" fontAlgn="base">
              <a:lnSpc>
                <a:spcPct val="90000"/>
              </a:lnSpc>
              <a:buClrTx/>
              <a:buSzTx/>
              <a:buFont typeface="Arial" panose="020B0604020202020204" pitchFamily="34" charset="0"/>
            </a:pPr>
            <a:endParaRPr lang="en-US" altLang="zh-CN" b="1" baseline="-2500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5370830" y="3886200"/>
            <a:ext cx="3515995" cy="718185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 algn="l" defTabSz="914400" fontAlgn="base">
              <a:lnSpc>
                <a:spcPct val="90000"/>
              </a:lnSpc>
              <a:buClrTx/>
              <a:buSzTx/>
              <a:buFont typeface="Arial" panose="020B0604020202020204" pitchFamily="34" charset="0"/>
            </a:pP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分子：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自旋取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b="1" baseline="-2500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配分函数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* 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外磁场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</a:t>
            </a:r>
            <a:endParaRPr lang="zh-CN" altLang="en-US" b="1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 defTabSz="914400" fontAlgn="base">
              <a:lnSpc>
                <a:spcPct val="90000"/>
              </a:lnSpc>
              <a:buClrTx/>
              <a:buSzTx/>
              <a:buFont typeface="Arial" panose="020B0604020202020204" pitchFamily="34" charset="0"/>
            </a:pP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分母：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自旋取</a:t>
            </a:r>
            <a:r>
              <a:rPr lang="en-US" altLang="zh-CN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en-US" altLang="zh-CN" b="1" baseline="-2500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配分函数</a:t>
            </a:r>
            <a:endParaRPr lang="zh-CN" altLang="en-US" b="1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 defTabSz="914400" fontAlgn="base">
              <a:lnSpc>
                <a:spcPct val="90000"/>
              </a:lnSpc>
              <a:buClrTx/>
              <a:buSzTx/>
              <a:buFont typeface="Arial" panose="020B0604020202020204" pitchFamily="34" charset="0"/>
            </a:pP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不能简单的把外磁场项约</a:t>
            </a:r>
            <a:r>
              <a:rPr lang="zh-CN" altLang="en-US" b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掉</a:t>
            </a:r>
            <a:endParaRPr lang="zh-CN" altLang="en-US" b="1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 defTabSz="914400" fontAlgn="base">
              <a:lnSpc>
                <a:spcPct val="90000"/>
              </a:lnSpc>
              <a:buClrTx/>
              <a:buSzTx/>
              <a:buFont typeface="Arial" panose="020B0604020202020204" pitchFamily="34" charset="0"/>
            </a:pPr>
            <a:endParaRPr lang="en-US" altLang="zh-CN" b="1" baseline="-2500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 defTabSz="914400" fontAlgn="base">
              <a:lnSpc>
                <a:spcPct val="90000"/>
              </a:lnSpc>
              <a:buClrTx/>
              <a:buSzTx/>
              <a:buFont typeface="Arial" panose="020B0604020202020204" pitchFamily="34" charset="0"/>
            </a:pPr>
            <a:endParaRPr lang="en-US" altLang="zh-CN" b="1" baseline="-2500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方法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TNMC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：构造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张量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4" name="图片 23"/>
          <p:cNvPicPr/>
          <p:nvPr/>
        </p:nvPicPr>
        <p:blipFill>
          <a:blip r:embed="rId1"/>
          <a:srcRect l="7109"/>
          <a:stretch>
            <a:fillRect/>
          </a:stretch>
        </p:blipFill>
        <p:spPr>
          <a:xfrm>
            <a:off x="828040" y="1344295"/>
            <a:ext cx="3485515" cy="20567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802640" y="3862705"/>
                <a:ext cx="3041650" cy="8350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02640" y="3862705"/>
                <a:ext cx="3041650" cy="8350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流程图: 可选过程 33"/>
              <p:cNvSpPr/>
              <p:nvPr>
                <p:custDataLst>
                  <p:tags r:id="rId5"/>
                </p:custDataLst>
              </p:nvPr>
            </p:nvSpPr>
            <p:spPr>
              <a:xfrm>
                <a:off x="820420" y="3429000"/>
                <a:ext cx="3007360" cy="372745"/>
              </a:xfrm>
              <a:prstGeom prst="flowChartAlternateProcess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玻尔兹曼矩阵</a:t>
                </a:r>
                <a:r>
                  <a:rPr kumimoji="0" lang="en-US" altLang="zh-CN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𝒆</m:t>
                        </m:r>
                      </m:e>
                      <m:sup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𝜷</m:t>
                        </m:r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)(</m:t>
                        </m:r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𝒊𝒋</m:t>
                            </m:r>
                          </m:sub>
                        </m:sSub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𝒋</m:t>
                            </m:r>
                          </m:sub>
                        </m:sSub>
                      </m:sup>
                    </m:sSup>
                  </m:oMath>
                </a14:m>
                <a:endParaRPr kumimoji="0" lang="en-US" altLang="zh-CN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4" name="流程图: 可选过程 3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820420" y="3429000"/>
                <a:ext cx="3007360" cy="372745"/>
              </a:xfrm>
              <a:prstGeom prst="flowChartAlternateProcess">
                <a:avLst/>
              </a:prstGeom>
              <a:blipFill rotWithShape="1">
                <a:blip r:embed="rId7"/>
                <a:stretch>
                  <a:fillRect l="-169" t="-1363" r="-148" b="-1193"/>
                </a:stretch>
              </a:blip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流程图: 可选过程 35"/>
              <p:cNvSpPr/>
              <p:nvPr>
                <p:custDataLst>
                  <p:tags r:id="rId8"/>
                </p:custDataLst>
              </p:nvPr>
            </p:nvSpPr>
            <p:spPr>
              <a:xfrm>
                <a:off x="820420" y="5373370"/>
                <a:ext cx="1597025" cy="372745"/>
              </a:xfrm>
              <a:prstGeom prst="flowChartAlternateProcess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1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二阶张量矩阵</a:t>
                </a:r>
                <a14:m>
                  <m:oMath xmlns:m="http://schemas.openxmlformats.org/officeDocument/2006/math">
                    <m:r>
                      <a:rPr kumimoji="0" lang="en-US" altLang="zh-CN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𝜹</m:t>
                    </m:r>
                  </m:oMath>
                </a14:m>
                <a:r>
                  <a:rPr kumimoji="0" lang="en-US" altLang="zh-CN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kumimoji="0" lang="zh-CN" altLang="en-US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6" name="流程图: 可选过程 3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20420" y="5373370"/>
                <a:ext cx="1597025" cy="372745"/>
              </a:xfrm>
              <a:prstGeom prst="flowChartAlternateProcess">
                <a:avLst/>
              </a:prstGeom>
              <a:blipFill rotWithShape="1">
                <a:blip r:embed="rId10"/>
                <a:stretch>
                  <a:fillRect l="-318" t="-1363" r="-278" b="-1193"/>
                </a:stretch>
              </a:blip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流程图: 可选过程 36"/>
          <p:cNvSpPr/>
          <p:nvPr>
            <p:custDataLst>
              <p:tags r:id="rId11"/>
            </p:custDataLst>
          </p:nvPr>
        </p:nvSpPr>
        <p:spPr>
          <a:xfrm>
            <a:off x="5292090" y="990600"/>
            <a:ext cx="1343025" cy="372745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algn="l" defTabSz="914400" rtl="0" eaLnBrk="1" fontAlgn="base" latinLnBrk="0" hangingPunct="1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张量的定义：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20420" y="5877560"/>
                <a:ext cx="1303655" cy="497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e>
                        </m:mr>
                      </m:m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20420" y="5877560"/>
                <a:ext cx="1303655" cy="49784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流程图: 可选过程 7"/>
          <p:cNvSpPr/>
          <p:nvPr>
            <p:custDataLst>
              <p:tags r:id="rId15"/>
            </p:custDataLst>
          </p:nvPr>
        </p:nvSpPr>
        <p:spPr>
          <a:xfrm>
            <a:off x="818515" y="4797425"/>
            <a:ext cx="2427605" cy="532130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对角元素：自旋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非对角元素：自旋反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16"/>
          <a:stretch>
            <a:fillRect/>
          </a:stretch>
        </p:blipFill>
        <p:spPr>
          <a:xfrm>
            <a:off x="5274945" y="1485265"/>
            <a:ext cx="3604895" cy="1483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流程图: 可选过程 10"/>
              <p:cNvSpPr/>
              <p:nvPr>
                <p:custDataLst>
                  <p:tags r:id="rId17"/>
                </p:custDataLst>
              </p:nvPr>
            </p:nvSpPr>
            <p:spPr>
              <a:xfrm>
                <a:off x="5274945" y="3511550"/>
                <a:ext cx="1205230" cy="372745"/>
              </a:xfrm>
              <a:prstGeom prst="flowChartAlternateProcess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四阶</a:t>
                </a:r>
                <a14:m>
                  <m:oMath xmlns:m="http://schemas.openxmlformats.org/officeDocument/2006/math">
                    <m:r>
                      <a:rPr kumimoji="0" lang="zh-CN" altLang="en-US" b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zh-CN" altLang="en-US" b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张量：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流程图: 可选过程 1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5274945" y="3511550"/>
                <a:ext cx="1205230" cy="372745"/>
              </a:xfrm>
              <a:prstGeom prst="flowChartAlternateProcess">
                <a:avLst/>
              </a:prstGeom>
              <a:blipFill rotWithShape="1">
                <a:blip r:embed="rId19"/>
                <a:stretch>
                  <a:fillRect l="-421" t="-1363" r="-369" b="-1193"/>
                </a:stretch>
              </a:blip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/>
          <p:nvPr/>
        </p:nvPicPr>
        <p:blipFill>
          <a:blip r:embed="rId20"/>
          <a:srcRect b="2045"/>
          <a:stretch>
            <a:fillRect/>
          </a:stretch>
        </p:blipFill>
        <p:spPr>
          <a:xfrm>
            <a:off x="5292090" y="4580890"/>
            <a:ext cx="3315970" cy="1368425"/>
          </a:xfrm>
          <a:prstGeom prst="rect">
            <a:avLst/>
          </a:prstGeom>
        </p:spPr>
      </p:pic>
      <p:grpSp>
        <p:nvGrpSpPr>
          <p:cNvPr id="22" name="组合 21"/>
          <p:cNvGrpSpPr/>
          <p:nvPr>
            <p:custDataLst>
              <p:tags r:id="rId21"/>
            </p:custDataLst>
          </p:nvPr>
        </p:nvGrpSpPr>
        <p:grpSpPr>
          <a:xfrm rot="0">
            <a:off x="502920" y="843280"/>
            <a:ext cx="3958590" cy="438150"/>
            <a:chOff x="276" y="6295"/>
            <a:chExt cx="6234" cy="690"/>
          </a:xfrm>
        </p:grpSpPr>
        <p:sp>
          <p:nvSpPr>
            <p:cNvPr id="31" name="文本框 1783"/>
            <p:cNvSpPr txBox="1"/>
            <p:nvPr>
              <p:custDataLst>
                <p:tags r:id="rId22"/>
              </p:custDataLst>
            </p:nvPr>
          </p:nvSpPr>
          <p:spPr>
            <a:xfrm>
              <a:off x="748" y="6295"/>
              <a:ext cx="2841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一维体系：张量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" name="直接连接符 1"/>
            <p:cNvCxnSpPr/>
            <p:nvPr>
              <p:custDataLst>
                <p:tags r:id="rId23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4" name="Freeform 154"/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292026" y="4005199"/>
                <a:ext cx="2621280" cy="4895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𝑖𝑎𝑏𝑙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 </m:t>
                                </m:r>
                                <m:r>
                                  <a:rPr lang="en-US" altLang="zh-CN" b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𝐞𝐥𝐬𝐞</m:t>
                                </m:r>
                                <m:r>
                                  <a:rPr lang="en-US" altLang="zh-CN" b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 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26" y="4005199"/>
                <a:ext cx="2621280" cy="489585"/>
              </a:xfrm>
              <a:prstGeom prst="rect">
                <a:avLst/>
              </a:prstGeom>
              <a:blipFill rotWithShape="1">
                <a:blip r:embed="rId26"/>
                <a:stretch>
                  <a:fillRect l="-22" t="-52" r="22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292026" y="6021324"/>
                <a:ext cx="2295525" cy="7029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𝑖𝑎𝑏𝑙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𝑖𝑎𝑏𝑙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26" y="6021324"/>
                <a:ext cx="2295525" cy="702945"/>
              </a:xfrm>
              <a:prstGeom prst="rect">
                <a:avLst/>
              </a:prstGeom>
              <a:blipFill rotWithShape="1">
                <a:blip r:embed="rId27"/>
                <a:stretch>
                  <a:fillRect l="-25" t="-36" r="25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>
            <p:custDataLst>
              <p:tags r:id="rId28"/>
            </p:custDataLst>
          </p:nvPr>
        </p:nvGrpSpPr>
        <p:grpSpPr>
          <a:xfrm rot="0">
            <a:off x="4863465" y="2979420"/>
            <a:ext cx="3958590" cy="438150"/>
            <a:chOff x="276" y="6295"/>
            <a:chExt cx="6234" cy="690"/>
          </a:xfrm>
        </p:grpSpPr>
        <p:sp>
          <p:nvSpPr>
            <p:cNvPr id="16" name="文本框 1783"/>
            <p:cNvSpPr txBox="1"/>
            <p:nvPr>
              <p:custDataLst>
                <p:tags r:id="rId29"/>
              </p:custDataLst>
            </p:nvPr>
          </p:nvSpPr>
          <p:spPr>
            <a:xfrm>
              <a:off x="748" y="6295"/>
              <a:ext cx="2481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二维体系张量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8" name="直接连接符 17"/>
            <p:cNvCxnSpPr/>
            <p:nvPr>
              <p:custDataLst>
                <p:tags r:id="rId30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20" name="Freeform 154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21" name="Freeform 155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方法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流程图: 可选过程 36"/>
              <p:cNvSpPr/>
              <p:nvPr>
                <p:custDataLst>
                  <p:tags r:id="rId1"/>
                </p:custDataLst>
              </p:nvPr>
            </p:nvSpPr>
            <p:spPr>
              <a:xfrm>
                <a:off x="5287010" y="850265"/>
                <a:ext cx="2784475" cy="372745"/>
              </a:xfrm>
              <a:prstGeom prst="flowChartAlternateProcess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algn="l" defTabSz="914400" rtl="0" eaLnBrk="1" fontAlgn="base" latinLnBrk="0" hangingPunct="1">
                  <a:lnSpc>
                    <a:spcPct val="90000"/>
                  </a:lnSpc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</a:t>
                </a:r>
                <a:r>
                  <a:rPr kumimoji="0" lang="en-US" altLang="zh-CN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个自旋采样</a:t>
                </a:r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后，以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0" lang="en-US" altLang="zh-CN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𝑺</m:t>
                        </m:r>
                      </m:e>
                      <m:sub>
                        <m:r>
                          <a:rPr kumimoji="0" lang="en-US" altLang="zh-CN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为例</a:t>
                </a:r>
                <a:endParaRPr kumimoji="0" lang="zh-CN" altLang="en-US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7" name="流程图: 可选过程 3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287010" y="850265"/>
                <a:ext cx="2784475" cy="372745"/>
              </a:xfrm>
              <a:prstGeom prst="flowChartAlternateProcess">
                <a:avLst/>
              </a:prstGeom>
              <a:blipFill rotWithShape="1">
                <a:blip r:embed="rId3"/>
                <a:stretch>
                  <a:fillRect l="-182" t="-1363" r="-160" b="-1193"/>
                </a:stretch>
              </a:blip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/>
          <p:nvPr/>
        </p:nvPicPr>
        <p:blipFill>
          <a:blip r:embed="rId4"/>
          <a:srcRect l="4868" b="46324"/>
          <a:stretch>
            <a:fillRect/>
          </a:stretch>
        </p:blipFill>
        <p:spPr>
          <a:xfrm>
            <a:off x="650240" y="1408430"/>
            <a:ext cx="3921125" cy="176403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5"/>
          <a:srcRect l="7453"/>
          <a:stretch>
            <a:fillRect/>
          </a:stretch>
        </p:blipFill>
        <p:spPr>
          <a:xfrm>
            <a:off x="853440" y="3883025"/>
            <a:ext cx="3594100" cy="252603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6"/>
          <a:srcRect t="7086"/>
          <a:stretch>
            <a:fillRect/>
          </a:stretch>
        </p:blipFill>
        <p:spPr>
          <a:xfrm>
            <a:off x="5287010" y="1845310"/>
            <a:ext cx="3378200" cy="119062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7"/>
          <a:stretch>
            <a:fillRect/>
          </a:stretch>
        </p:blipFill>
        <p:spPr>
          <a:xfrm>
            <a:off x="5287010" y="3434080"/>
            <a:ext cx="2940050" cy="12401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81910" y="39624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TNMC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：张量缩并、缓存、采样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>
            <p:custDataLst>
              <p:tags r:id="rId8"/>
            </p:custDataLst>
          </p:nvPr>
        </p:nvGrpSpPr>
        <p:grpSpPr>
          <a:xfrm rot="0">
            <a:off x="468630" y="850265"/>
            <a:ext cx="3958590" cy="438150"/>
            <a:chOff x="276" y="6295"/>
            <a:chExt cx="6234" cy="690"/>
          </a:xfrm>
        </p:grpSpPr>
        <p:sp>
          <p:nvSpPr>
            <p:cNvPr id="16" name="文本框 1783"/>
            <p:cNvSpPr txBox="1"/>
            <p:nvPr>
              <p:custDataLst>
                <p:tags r:id="rId9"/>
              </p:custDataLst>
            </p:nvPr>
          </p:nvSpPr>
          <p:spPr>
            <a:xfrm>
              <a:off x="748" y="6295"/>
              <a:ext cx="1761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二维体系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10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20" name="Freeform 154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21" name="Freeform 155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34" name="流程图: 可选过程 33"/>
          <p:cNvSpPr/>
          <p:nvPr>
            <p:custDataLst>
              <p:tags r:id="rId13"/>
            </p:custDataLst>
          </p:nvPr>
        </p:nvSpPr>
        <p:spPr>
          <a:xfrm>
            <a:off x="853440" y="3331210"/>
            <a:ext cx="2065655" cy="372745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张量缩并和缓存：逆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序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流程图: 可选过程 2"/>
          <p:cNvSpPr/>
          <p:nvPr>
            <p:custDataLst>
              <p:tags r:id="rId14"/>
            </p:custDataLst>
          </p:nvPr>
        </p:nvSpPr>
        <p:spPr>
          <a:xfrm>
            <a:off x="5292090" y="1314450"/>
            <a:ext cx="2807970" cy="358140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algn="l" defTabSz="914400" rtl="0" eaLnBrk="1" fontAlgn="base" latinLnBrk="0" hangingPunct="1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先考虑上、右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邻居的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贡献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292026" y="5046599"/>
                <a:ext cx="2621280" cy="48895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𝑖𝑎𝑏𝑙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𝐮𝐩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 </m:t>
                                </m:r>
                                <m:r>
                                  <a:rPr lang="en-US" altLang="zh-CN" b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𝐞𝐥𝐬𝐞</m:t>
                                </m:r>
                                <m:r>
                                  <a:rPr lang="en-US" altLang="zh-CN" b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 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26" y="5046599"/>
                <a:ext cx="2621280" cy="488950"/>
              </a:xfrm>
              <a:prstGeom prst="rect">
                <a:avLst/>
              </a:prstGeom>
              <a:blipFill rotWithShape="1">
                <a:blip r:embed="rId15"/>
                <a:stretch>
                  <a:fillRect l="-22" t="-52" r="22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5286946" y="5589524"/>
                <a:ext cx="2724785" cy="48895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𝑖𝑎𝑏𝑙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𝐃𝐨𝐰𝐧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 </m:t>
                                </m:r>
                                <m:r>
                                  <a:rPr lang="en-US" altLang="zh-CN" b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𝐞𝐥𝐬𝐞</m:t>
                                </m:r>
                                <m:r>
                                  <a:rPr lang="en-US" altLang="zh-CN" b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 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946" y="5589524"/>
                <a:ext cx="2724785" cy="488950"/>
              </a:xfrm>
              <a:prstGeom prst="rect">
                <a:avLst/>
              </a:prstGeom>
              <a:blipFill rotWithShape="1">
                <a:blip r:embed="rId16"/>
                <a:stretch>
                  <a:fillRect l="-21" t="-52" r="21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363781" y="6078474"/>
                <a:ext cx="2295525" cy="7029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𝑖𝑎𝑏𝑙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𝒊𝒂𝒃𝒍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81" y="6078474"/>
                <a:ext cx="2295525" cy="702945"/>
              </a:xfrm>
              <a:prstGeom prst="rect">
                <a:avLst/>
              </a:prstGeom>
              <a:blipFill rotWithShape="1">
                <a:blip r:embed="rId17"/>
                <a:stretch>
                  <a:fillRect l="-25" t="-36" r="25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83895" y="6452870"/>
            <a:ext cx="2620010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marL="0" indent="0"/>
            <a:r>
              <a:rPr lang="en-US" altLang="zh-CN" sz="1600" i="0">
                <a:solidFill>
                  <a:srgbClr val="1D41D5"/>
                </a:solidFill>
                <a:latin typeface="Lucida Grande"/>
                <a:ea typeface="Lucida Grande"/>
              </a:rPr>
              <a:t> arXiv:2409.06538 (2024)</a:t>
            </a:r>
            <a:endParaRPr lang="en-US" altLang="zh-CN" sz="1600" i="0">
              <a:solidFill>
                <a:srgbClr val="1D41D5"/>
              </a:solidFill>
              <a:latin typeface="Lucida Grande"/>
              <a:ea typeface="Lucida Grande"/>
            </a:endParaRPr>
          </a:p>
        </p:txBody>
      </p:sp>
      <p:sp>
        <p:nvSpPr>
          <p:cNvPr id="18" name="流程图: 可选过程 17"/>
          <p:cNvSpPr/>
          <p:nvPr>
            <p:custDataLst>
              <p:tags r:id="rId18"/>
            </p:custDataLst>
          </p:nvPr>
        </p:nvSpPr>
        <p:spPr>
          <a:xfrm>
            <a:off x="5303520" y="3069590"/>
            <a:ext cx="2807970" cy="345440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algn="l" defTabSz="914400" rtl="0" eaLnBrk="1" fontAlgn="base" latinLnBrk="0" hangingPunct="1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再考虑下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邻居的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贡献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流程图: 可选过程 21"/>
              <p:cNvSpPr/>
              <p:nvPr>
                <p:custDataLst>
                  <p:tags r:id="rId19"/>
                </p:custDataLst>
              </p:nvPr>
            </p:nvSpPr>
            <p:spPr>
              <a:xfrm>
                <a:off x="5358765" y="4631690"/>
                <a:ext cx="2807970" cy="345440"/>
              </a:xfrm>
              <a:prstGeom prst="flowChartAlternateProcess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algn="l" defTabSz="914400" rtl="0" eaLnBrk="1" fontAlgn="base" latinLnBrk="0" hangingPunct="1">
                  <a:lnSpc>
                    <a:spcPct val="90000"/>
                  </a:lnSpc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</a:t>
                </a:r>
                <a14:m>
                  <m:oMath xmlns:m="http://schemas.openxmlformats.org/officeDocument/2006/math">
                    <m:r>
                      <a:rPr kumimoji="0" lang="en-US" altLang="zh-CN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𝜹</m:t>
                    </m:r>
                  </m:oMath>
                </a14:m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张量为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𝑖𝑎𝑏𝑙</m:t>
                        </m:r>
                      </m:sub>
                      <m:sup>
                        <m:r>
                          <a:rPr lang="en-US" altLang="zh-CN" b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𝐮𝐩</m:t>
                        </m:r>
                      </m:sup>
                    </m:sSubSup>
                  </m:oMath>
                </a14:m>
                <a:r>
                  <a:rPr kumimoji="0" lang="en-US" altLang="zh-CN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或者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𝑖𝑎𝑏𝑙</m:t>
                        </m:r>
                      </m:sub>
                      <m:sup>
                        <m:r>
                          <a:rPr lang="en-US" altLang="zh-CN" b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𝐃𝐨𝐰𝐧</m:t>
                        </m:r>
                      </m:sup>
                    </m:sSubSup>
                  </m:oMath>
                </a14:m>
                <a:r>
                  <a:rPr kumimoji="0" lang="en-US" altLang="zh-CN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0" lang="en-US" altLang="zh-CN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流程图: 可选过程 2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5358765" y="4631690"/>
                <a:ext cx="2807970" cy="345440"/>
              </a:xfrm>
              <a:prstGeom prst="flowChartAlternateProcess">
                <a:avLst/>
              </a:prstGeom>
              <a:blipFill rotWithShape="1">
                <a:blip r:embed="rId21"/>
                <a:stretch>
                  <a:fillRect l="-181" t="-1471" r="-158" b="-1287"/>
                </a:stretch>
              </a:blip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TNMC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：采样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顺序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2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方法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80340" y="981075"/>
                <a:ext cx="4976495" cy="7880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&lt;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&gt;</m:t>
                                  </m:r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𝛽</m:t>
                                  </m:r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&gt;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&gt;</m:t>
                                  </m:r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𝛽</m:t>
                                  </m:r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&gt;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𝑍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sz="18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&lt;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&lt;</m:t>
                                  </m:r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0" y="981075"/>
                <a:ext cx="4976495" cy="788035"/>
              </a:xfrm>
              <a:prstGeom prst="rect">
                <a:avLst/>
              </a:prstGeom>
              <a:blipFill rotWithShape="1">
                <a:blip r:embed="rId1"/>
                <a:stretch>
                  <a:fillRect b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tensor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45" y="2169160"/>
            <a:ext cx="8822055" cy="4284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371590" y="836930"/>
                <a:ext cx="63500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590" y="836930"/>
                <a:ext cx="635000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流程图: 可选过程 3"/>
          <p:cNvSpPr/>
          <p:nvPr>
            <p:custDataLst>
              <p:tags r:id="rId5"/>
            </p:custDataLst>
          </p:nvPr>
        </p:nvSpPr>
        <p:spPr>
          <a:xfrm>
            <a:off x="6948170" y="836930"/>
            <a:ext cx="1864995" cy="358140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algn="l" defTabSz="914400" rtl="0" eaLnBrk="1" fontAlgn="base" latinLnBrk="0" hangingPunct="1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下图黄色位置的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自旋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427855" y="1268730"/>
                <a:ext cx="457200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&lt;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855" y="1268730"/>
                <a:ext cx="457200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流程图: 可选过程 7"/>
          <p:cNvSpPr/>
          <p:nvPr>
            <p:custDataLst>
              <p:tags r:id="rId7"/>
            </p:custDataLst>
          </p:nvPr>
        </p:nvSpPr>
        <p:spPr>
          <a:xfrm>
            <a:off x="6931660" y="1322705"/>
            <a:ext cx="1864995" cy="358140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algn="l" defTabSz="914400" rtl="0" eaLnBrk="1" fontAlgn="base" latinLnBrk="0" hangingPunct="1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下图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绿色位置的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自旋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427855" y="1771650"/>
                <a:ext cx="457200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&gt;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855" y="1771650"/>
                <a:ext cx="457200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流程图: 可选过程 9"/>
          <p:cNvSpPr/>
          <p:nvPr>
            <p:custDataLst>
              <p:tags r:id="rId9"/>
            </p:custDataLst>
          </p:nvPr>
        </p:nvSpPr>
        <p:spPr>
          <a:xfrm>
            <a:off x="6931660" y="1808480"/>
            <a:ext cx="1864995" cy="358140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algn="l" defTabSz="914400" rtl="0" eaLnBrk="1" fontAlgn="base" latinLnBrk="0" hangingPunct="1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下图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蓝色位置的</a:t>
            </a:r>
            <a:r>
              <a: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自旋</a:t>
            </a:r>
            <a:endParaRPr kumimoji="0" lang="zh-CN" alt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en-US" altLang="zh-CN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结果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、随机棒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Ising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模型相图</a:t>
            </a:r>
            <a:endParaRPr lang="en-US" altLang="zh-CN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lum bright="-6000" contrast="18000"/>
          </a:blip>
          <a:stretch>
            <a:fillRect/>
          </a:stretch>
        </p:blipFill>
        <p:spPr>
          <a:xfrm>
            <a:off x="828040" y="1252855"/>
            <a:ext cx="3395980" cy="2550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48835" y="807720"/>
            <a:ext cx="3942080" cy="2799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 </a:t>
            </a:r>
            <a:r>
              <a:rPr lang="zh-CN" altLang="en-US" sz="1600" b="1">
                <a:solidFill>
                  <a:srgbClr val="FF0000"/>
                </a:solidFill>
              </a:rPr>
              <a:t>绿色虚线</a:t>
            </a:r>
            <a:r>
              <a:rPr lang="zh-CN" altLang="en-US" sz="1600"/>
              <a:t>：</a:t>
            </a:r>
            <a:r>
              <a:rPr lang="en-US" altLang="zh-CN" sz="1600"/>
              <a:t>Nishimori line</a:t>
            </a:r>
            <a:endParaRPr lang="en-US" altLang="zh-CN" sz="1600"/>
          </a:p>
          <a:p>
            <a:r>
              <a:rPr lang="en-US" altLang="zh-CN" sz="1600"/>
              <a:t> </a:t>
            </a:r>
            <a:r>
              <a:rPr lang="zh-CN" altLang="en-US" sz="1600" b="1">
                <a:solidFill>
                  <a:srgbClr val="FF0000"/>
                </a:solidFill>
              </a:rPr>
              <a:t>红色实线</a:t>
            </a:r>
            <a:r>
              <a:rPr lang="en-US" altLang="zh-CN" sz="1600"/>
              <a:t>:    </a:t>
            </a:r>
            <a:r>
              <a:rPr lang="zh-CN" altLang="en-US" sz="1600"/>
              <a:t>零</a:t>
            </a:r>
            <a:r>
              <a:rPr lang="zh-CN" altLang="en-US" sz="1600"/>
              <a:t>温自旋玻璃</a:t>
            </a:r>
            <a:r>
              <a:rPr lang="zh-CN" altLang="en-US" sz="1600"/>
              <a:t>相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 b="1">
                <a:solidFill>
                  <a:srgbClr val="7030A0"/>
                </a:solidFill>
              </a:rPr>
              <a:t>紫色虚线</a:t>
            </a:r>
            <a:r>
              <a:rPr lang="zh-CN" altLang="en-US" sz="1600"/>
              <a:t>：</a:t>
            </a:r>
            <a:r>
              <a:rPr lang="zh-CN" altLang="en-US" sz="1600">
                <a:solidFill>
                  <a:srgbClr val="FF0000"/>
                </a:solidFill>
              </a:rPr>
              <a:t>铁磁到顺磁相变</a:t>
            </a:r>
            <a:r>
              <a:rPr lang="en-US" altLang="zh-CN" sz="1600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                       </a:t>
            </a:r>
            <a:r>
              <a:rPr lang="zh-CN" altLang="en-US" sz="1600"/>
              <a:t>随机稀释</a:t>
            </a:r>
            <a:r>
              <a:rPr lang="en-US" altLang="zh-CN" sz="1600"/>
              <a:t>Ising </a:t>
            </a:r>
            <a:r>
              <a:rPr lang="zh-CN" altLang="en-US" sz="1600"/>
              <a:t>普适类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                    Random Dilute Ising (RDI)</a:t>
            </a:r>
            <a:endParaRPr lang="zh-CN" altLang="en-US" sz="1600" b="1">
              <a:solidFill>
                <a:srgbClr val="1D41D5"/>
              </a:solidFill>
            </a:endParaRPr>
          </a:p>
          <a:p>
            <a:r>
              <a:rPr lang="zh-CN" altLang="en-US" sz="1600" b="1">
                <a:solidFill>
                  <a:srgbClr val="1D41D5"/>
                </a:solidFill>
              </a:rPr>
              <a:t>蓝色虚线</a:t>
            </a:r>
            <a:r>
              <a:rPr lang="zh-CN" altLang="en-US" sz="1600"/>
              <a:t>：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铁磁到顺磁相变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600">
              <a:solidFill>
                <a:srgbClr val="FF0000"/>
              </a:solidFill>
            </a:endParaRPr>
          </a:p>
          <a:p>
            <a:r>
              <a:rPr lang="en-US" altLang="zh-CN" sz="1600">
                <a:sym typeface="+mn-ea"/>
              </a:rPr>
              <a:t>                      </a:t>
            </a:r>
            <a:r>
              <a:rPr lang="zh-CN" altLang="en-US" sz="1600">
                <a:sym typeface="+mn-ea"/>
              </a:rPr>
              <a:t>点稀释</a:t>
            </a:r>
            <a:r>
              <a:rPr lang="en-US" altLang="zh-CN" sz="1600">
                <a:sym typeface="+mn-ea"/>
              </a:rPr>
              <a:t>Ising </a:t>
            </a:r>
            <a:r>
              <a:rPr lang="zh-CN" altLang="en-US" sz="1600">
                <a:sym typeface="+mn-ea"/>
              </a:rPr>
              <a:t>普适</a:t>
            </a:r>
            <a:r>
              <a:rPr lang="zh-CN" altLang="en-US" sz="1600">
                <a:sym typeface="+mn-ea"/>
              </a:rPr>
              <a:t>类</a:t>
            </a:r>
            <a:endParaRPr lang="zh-CN" altLang="en-US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               Site Random Ising (SRI) </a:t>
            </a:r>
            <a:endParaRPr lang="en-US" altLang="zh-CN" sz="16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1600" b="1">
                <a:solidFill>
                  <a:srgbClr val="FF0000"/>
                </a:solidFill>
                <a:sym typeface="+mn-ea"/>
              </a:rPr>
              <a:t>红色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+</a:t>
            </a:r>
            <a:r>
              <a:rPr lang="zh-CN" altLang="en-US" sz="1600">
                <a:sym typeface="+mn-ea"/>
              </a:rPr>
              <a:t>：</a:t>
            </a:r>
            <a:r>
              <a:rPr lang="en-US" altLang="zh-CN" sz="1600">
                <a:sym typeface="+mn-ea"/>
              </a:rPr>
              <a:t>      </a:t>
            </a:r>
            <a:r>
              <a:rPr lang="zh-CN" altLang="en-US" sz="1600">
                <a:sym typeface="+mn-ea"/>
              </a:rPr>
              <a:t>多</a:t>
            </a:r>
            <a:r>
              <a:rPr lang="zh-CN" altLang="en-US" sz="1600">
                <a:sym typeface="+mn-ea"/>
              </a:rPr>
              <a:t>Nishimori相变点</a:t>
            </a:r>
            <a:endParaRPr lang="zh-CN" altLang="en-US" sz="16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 </a:t>
            </a:r>
            <a:r>
              <a:rPr lang="en-US" altLang="zh-CN" sz="1600">
                <a:sym typeface="+mn-ea"/>
              </a:rPr>
              <a:t>         </a:t>
            </a:r>
            <a:r>
              <a:rPr lang="zh-CN" altLang="en-US" sz="1600">
                <a:sym typeface="+mn-ea"/>
              </a:rPr>
              <a:t>Multiple Nishimori Point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MNP)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rcRect t="19648"/>
          <a:stretch>
            <a:fillRect/>
          </a:stretch>
        </p:blipFill>
        <p:spPr>
          <a:xfrm>
            <a:off x="1101090" y="3982085"/>
            <a:ext cx="7241540" cy="2351405"/>
          </a:xfrm>
          <a:prstGeom prst="rect">
            <a:avLst/>
          </a:prstGeom>
        </p:spPr>
      </p:pic>
      <p:sp>
        <p:nvSpPr>
          <p:cNvPr id="31" name="文本框 1783"/>
          <p:cNvSpPr txBox="1"/>
          <p:nvPr>
            <p:custDataLst>
              <p:tags r:id="rId3"/>
            </p:custDataLst>
          </p:nvPr>
        </p:nvSpPr>
        <p:spPr>
          <a:xfrm>
            <a:off x="802640" y="915035"/>
            <a:ext cx="1834515" cy="426720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相图和相边界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2" name="组合 21"/>
          <p:cNvGrpSpPr/>
          <p:nvPr>
            <p:custDataLst>
              <p:tags r:id="rId4"/>
            </p:custDataLst>
          </p:nvPr>
        </p:nvGrpSpPr>
        <p:grpSpPr>
          <a:xfrm rot="0">
            <a:off x="502920" y="915035"/>
            <a:ext cx="3958590" cy="426720"/>
            <a:chOff x="276" y="6408"/>
            <a:chExt cx="6234" cy="672"/>
          </a:xfrm>
        </p:grpSpPr>
        <p:sp>
          <p:nvSpPr>
            <p:cNvPr id="6" name="文本框 1783"/>
            <p:cNvSpPr txBox="1"/>
            <p:nvPr>
              <p:custDataLst>
                <p:tags r:id="rId5"/>
              </p:custDataLst>
            </p:nvPr>
          </p:nvSpPr>
          <p:spPr>
            <a:xfrm>
              <a:off x="748" y="6408"/>
              <a:ext cx="539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1.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>
              <p:custDataLst>
                <p:tags r:id="rId6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7" name="Freeform 154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 rot="0">
            <a:off x="558165" y="3553460"/>
            <a:ext cx="5288280" cy="426720"/>
            <a:chOff x="276" y="6408"/>
            <a:chExt cx="8328" cy="672"/>
          </a:xfrm>
        </p:grpSpPr>
        <p:sp>
          <p:nvSpPr>
            <p:cNvPr id="8" name="文本框 1783"/>
            <p:cNvSpPr txBox="1"/>
            <p:nvPr>
              <p:custDataLst>
                <p:tags r:id="rId10"/>
              </p:custDataLst>
            </p:nvPr>
          </p:nvSpPr>
          <p:spPr>
            <a:xfrm>
              <a:off x="748" y="6408"/>
              <a:ext cx="7856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我们计算的最大尺寸</a:t>
              </a: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L-&gt;1024,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文献</a:t>
              </a: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[7] L=64</a:t>
              </a:r>
              <a:endParaRPr lang="en-US" altLang="zh-CN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11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4" name="Freeform 154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15" name="Freeform 155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16" name="等腰三角形 15"/>
          <p:cNvSpPr/>
          <p:nvPr/>
        </p:nvSpPr>
        <p:spPr>
          <a:xfrm>
            <a:off x="4716145" y="6380480"/>
            <a:ext cx="215900" cy="21653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895" y="6452870"/>
            <a:ext cx="2620010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marL="0" indent="0"/>
            <a:r>
              <a:rPr lang="en-US" altLang="zh-CN" sz="1600" i="0">
                <a:solidFill>
                  <a:srgbClr val="1D41D5"/>
                </a:solidFill>
                <a:latin typeface="Lucida Grande"/>
                <a:ea typeface="Lucida Grande"/>
              </a:rPr>
              <a:t> arXiv:2409.06538 (2024)</a:t>
            </a:r>
            <a:endParaRPr lang="en-US" altLang="zh-CN" sz="1600" i="0">
              <a:solidFill>
                <a:srgbClr val="1D41D5"/>
              </a:solidFill>
              <a:latin typeface="Lucida Grande"/>
              <a:ea typeface="Lucida Grand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2090" y="6451600"/>
            <a:ext cx="2784475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r>
              <a:rPr lang="en-US" altLang="zh-CN" sz="1600">
                <a:solidFill>
                  <a:srgbClr val="1D41D5"/>
                </a:solidFill>
                <a:latin typeface="Times New Roman" panose="02020603050405020304" pitchFamily="18" charset="0"/>
                <a:ea typeface="Lucida Grande"/>
                <a:cs typeface="Times New Roman" panose="02020603050405020304" pitchFamily="18" charset="0"/>
              </a:rPr>
              <a:t>J. Stat. Phys. 135, 1039 (2009).</a:t>
            </a:r>
            <a:endParaRPr lang="en-US" altLang="zh-CN" sz="1600">
              <a:solidFill>
                <a:srgbClr val="1D41D5"/>
              </a:solidFill>
              <a:latin typeface="Times New Roman" panose="02020603050405020304" pitchFamily="18" charset="0"/>
              <a:ea typeface="Lucida Grande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800735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、接受概率和内存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at MNP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3" name="Group 12"/>
          <p:cNvGrpSpPr>
            <a:grpSpLocks noChangeAspect="1"/>
          </p:cNvGrpSpPr>
          <p:nvPr/>
        </p:nvGrpSpPr>
        <p:grpSpPr bwMode="auto">
          <a:xfrm rot="0">
            <a:off x="1033780" y="2256790"/>
            <a:ext cx="1104265" cy="1088390"/>
            <a:chOff x="3333" y="1044"/>
            <a:chExt cx="3267" cy="2854"/>
          </a:xfrm>
          <a:solidFill>
            <a:schemeClr val="bg1"/>
          </a:solidFill>
        </p:grpSpPr>
        <p:sp>
          <p:nvSpPr>
            <p:cNvPr id="44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>
                <a:ea typeface="PMingLiU-ExtB" panose="02020500000000000000" charset="-120"/>
              </a:endParaRPr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>
                <a:ea typeface="PMingLiU-ExtB" panose="02020500000000000000" charset="-120"/>
              </a:endParaRPr>
            </a:p>
          </p:txBody>
        </p:sp>
        <p:sp>
          <p:nvSpPr>
            <p:cNvPr id="46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>
                <a:ea typeface="PMingLiU-ExtB" panose="02020500000000000000" charset="-120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>
                <a:ea typeface="PMingLiU-ExtB" panose="02020500000000000000" charset="-120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>
                <a:ea typeface="PMingLiU-ExtB" panose="02020500000000000000" charset="-120"/>
              </a:endParaRPr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>
                <a:ea typeface="PMingLiU-ExtB" panose="02020500000000000000" charset="-120"/>
              </a:endParaRPr>
            </a:p>
          </p:txBody>
        </p:sp>
        <p:sp>
          <p:nvSpPr>
            <p:cNvPr id="50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>
                <a:ea typeface="PMingLiU-ExtB" panose="02020500000000000000" charset="-120"/>
              </a:endParaRPr>
            </a:p>
          </p:txBody>
        </p:sp>
        <p:sp>
          <p:nvSpPr>
            <p:cNvPr id="51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HK" altLang="en-US">
                <a:ea typeface="PMingLiU-ExtB" panose="02020500000000000000" charset="-120"/>
              </a:endParaRPr>
            </a:p>
          </p:txBody>
        </p:sp>
      </p:grpSp>
      <p:pic>
        <p:nvPicPr>
          <p:cNvPr id="2" name="图片 1"/>
          <p:cNvPicPr/>
          <p:nvPr/>
        </p:nvPicPr>
        <p:blipFill>
          <a:blip r:embed="rId1"/>
          <a:srcRect l="5830"/>
          <a:stretch>
            <a:fillRect/>
          </a:stretch>
        </p:blipFill>
        <p:spPr>
          <a:xfrm>
            <a:off x="683895" y="1558925"/>
            <a:ext cx="3487420" cy="37401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/>
          <p:cNvPicPr/>
          <p:nvPr/>
        </p:nvPicPr>
        <p:blipFill>
          <a:blip r:embed="rId2"/>
          <a:srcRect l="3941"/>
          <a:stretch>
            <a:fillRect/>
          </a:stretch>
        </p:blipFill>
        <p:spPr>
          <a:xfrm>
            <a:off x="5004435" y="1594485"/>
            <a:ext cx="3586480" cy="36842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467995" y="5390515"/>
            <a:ext cx="4010025" cy="73279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5004435" y="5424170"/>
            <a:ext cx="3230880" cy="403860"/>
          </a:xfrm>
          <a:prstGeom prst="rect">
            <a:avLst/>
          </a:prstGeom>
        </p:spPr>
      </p:pic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 rot="0">
            <a:off x="468630" y="850265"/>
            <a:ext cx="4093210" cy="438150"/>
            <a:chOff x="276" y="6295"/>
            <a:chExt cx="6446" cy="690"/>
          </a:xfrm>
        </p:grpSpPr>
        <p:sp>
          <p:nvSpPr>
            <p:cNvPr id="16" name="文本框 1783"/>
            <p:cNvSpPr txBox="1"/>
            <p:nvPr>
              <p:custDataLst>
                <p:tags r:id="rId6"/>
              </p:custDataLst>
            </p:nvPr>
          </p:nvSpPr>
          <p:spPr>
            <a:xfrm>
              <a:off x="748" y="6295"/>
              <a:ext cx="5974" cy="67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样本接受概率：不同截断维度、尺寸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4" name="直接连接符 3"/>
            <p:cNvCxnSpPr/>
            <p:nvPr>
              <p:custDataLst>
                <p:tags r:id="rId7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20" name="Freeform 154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21" name="Freeform 155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grpSp>
        <p:nvGrpSpPr>
          <p:cNvPr id="28" name="组合 27"/>
          <p:cNvGrpSpPr/>
          <p:nvPr>
            <p:custDataLst>
              <p:tags r:id="rId10"/>
            </p:custDataLst>
          </p:nvPr>
        </p:nvGrpSpPr>
        <p:grpSpPr>
          <a:xfrm rot="0">
            <a:off x="5004435" y="836930"/>
            <a:ext cx="3958590" cy="438150"/>
            <a:chOff x="276" y="6295"/>
            <a:chExt cx="6234" cy="690"/>
          </a:xfrm>
        </p:grpSpPr>
        <p:sp>
          <p:nvSpPr>
            <p:cNvPr id="30" name="文本框 1783"/>
            <p:cNvSpPr txBox="1"/>
            <p:nvPr>
              <p:custDataLst>
                <p:tags r:id="rId11"/>
              </p:custDataLst>
            </p:nvPr>
          </p:nvSpPr>
          <p:spPr>
            <a:xfrm>
              <a:off x="748" y="6295"/>
              <a:ext cx="5254" cy="672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0000"/>
              </a:solidFill>
            </a:ln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内存大小：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不同截断维度、尺寸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1" name="直接连接符 30"/>
            <p:cNvCxnSpPr/>
            <p:nvPr>
              <p:custDataLst>
                <p:tags r:id="rId12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3" name="Freeform 154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34" name="Freeform 155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结果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3895" y="6452870"/>
            <a:ext cx="2620010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marL="0" indent="0"/>
            <a:r>
              <a:rPr lang="en-US" altLang="zh-CN" sz="1600" i="0">
                <a:solidFill>
                  <a:srgbClr val="1D41D5"/>
                </a:solidFill>
                <a:latin typeface="Lucida Grande"/>
                <a:ea typeface="Lucida Grande"/>
              </a:rPr>
              <a:t> arXiv:2409.06538 (2024)</a:t>
            </a:r>
            <a:endParaRPr lang="en-US" altLang="zh-CN" sz="1600" i="0">
              <a:solidFill>
                <a:srgbClr val="1D41D5"/>
              </a:solidFill>
              <a:latin typeface="Lucida Grande"/>
              <a:ea typeface="Lucida Gran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结果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5364480" y="908685"/>
            <a:ext cx="3537585" cy="30918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68286" y="1413129"/>
                <a:ext cx="1540510" cy="60134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𝒒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b="1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6" y="1413129"/>
                <a:ext cx="1540510" cy="601345"/>
              </a:xfrm>
              <a:prstGeom prst="rect">
                <a:avLst/>
              </a:prstGeom>
              <a:blipFill rotWithShape="1">
                <a:blip r:embed="rId2"/>
                <a:stretch>
                  <a:fillRect l="-37" t="-42" r="37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491801" y="1413129"/>
                <a:ext cx="1351915" cy="5562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𝒒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altLang="zh-CN" b="1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b="1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01" y="1413129"/>
                <a:ext cx="1351915" cy="556260"/>
              </a:xfrm>
              <a:prstGeom prst="rect">
                <a:avLst/>
              </a:prstGeom>
              <a:blipFill rotWithShape="1">
                <a:blip r:embed="rId3"/>
                <a:stretch>
                  <a:fillRect l="-42" t="-46" r="42" b="-1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114300" imgH="215900" progId="Equation.KSEE3">
                  <p:embed/>
                </p:oleObj>
              </mc:Choice>
              <mc:Fallback>
                <p:oleObj name=""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46061" y="2864104"/>
                <a:ext cx="1817370" cy="5867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ℱ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𝜈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61" y="2864104"/>
                <a:ext cx="1817370" cy="586740"/>
              </a:xfrm>
              <a:prstGeom prst="rect">
                <a:avLst/>
              </a:prstGeom>
              <a:blipFill rotWithShape="1">
                <a:blip r:embed="rId6"/>
                <a:stretch>
                  <a:fillRect l="-31" t="-43" r="31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739140" y="3696335"/>
                <a:ext cx="5215890" cy="3994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𝜈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𝜈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𝜈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" y="3696335"/>
                <a:ext cx="5215890" cy="39941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3491865" y="2184400"/>
            <a:ext cx="1448435" cy="52197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&lt;&gt;</a:t>
            </a:r>
            <a:r>
              <a:rPr lang="zh-CN" altLang="en-US"/>
              <a:t>热力学</a:t>
            </a:r>
            <a:r>
              <a:rPr lang="zh-CN" altLang="en-US"/>
              <a:t>平均</a:t>
            </a:r>
            <a:endParaRPr lang="zh-CN" altLang="en-US"/>
          </a:p>
          <a:p>
            <a:r>
              <a:rPr lang="en-US" altLang="zh-CN"/>
              <a:t>[] </a:t>
            </a:r>
            <a:r>
              <a:rPr lang="zh-CN" altLang="en-US"/>
              <a:t>无序实现</a:t>
            </a:r>
            <a:r>
              <a:rPr lang="zh-CN" altLang="en-US"/>
              <a:t>平均</a:t>
            </a:r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4102735" y="4220845"/>
            <a:ext cx="76200" cy="287655"/>
          </a:xfrm>
          <a:prstGeom prst="downArrow">
            <a:avLst>
              <a:gd name="adj1" fmla="val 50000"/>
              <a:gd name="adj2" fmla="val 107500"/>
            </a:avLst>
          </a:prstGeom>
          <a:solidFill>
            <a:srgbClr val="157E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流程图: 可选过程 20"/>
              <p:cNvSpPr/>
              <p:nvPr>
                <p:custDataLst>
                  <p:tags r:id="rId8"/>
                </p:custDataLst>
              </p:nvPr>
            </p:nvSpPr>
            <p:spPr>
              <a:xfrm>
                <a:off x="2761615" y="4509135"/>
                <a:ext cx="1383030" cy="397510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en-US" altLang="zh-CN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修正项</a:t>
                </a:r>
                <a14:m>
                  <m:oMath xmlns:m="http://schemas.openxmlformats.org/officeDocument/2006/math">
                    <m:r>
                      <a:rPr kumimoji="0" lang="en-US" altLang="zh-CN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𝜔</m:t>
                    </m:r>
                    <m:r>
                      <a:rPr kumimoji="0" lang="en-US" altLang="zh-CN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&lt;</m:t>
                    </m:r>
                    <m:r>
                      <a:rPr kumimoji="0" lang="en-US" altLang="zh-CN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0</m:t>
                    </m:r>
                  </m:oMath>
                </a14:m>
                <a:endParaRPr kumimoji="0" lang="zh-CN" altLang="en-US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1" name="流程图: 可选过程 2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761615" y="4509135"/>
                <a:ext cx="1383030" cy="397510"/>
              </a:xfrm>
              <a:prstGeom prst="flowChartAlternateProcess">
                <a:avLst/>
              </a:prstGeom>
              <a:blipFill rotWithShape="1">
                <a:blip r:embed="rId10"/>
                <a:stretch>
                  <a:fillRect l="-367" t="-1278" r="-321" b="-1118"/>
                </a:stretch>
              </a:blip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流程图: 可选过程 22"/>
          <p:cNvSpPr/>
          <p:nvPr>
            <p:custDataLst>
              <p:tags r:id="rId11"/>
            </p:custDataLst>
          </p:nvPr>
        </p:nvSpPr>
        <p:spPr>
          <a:xfrm>
            <a:off x="4572000" y="4509135"/>
            <a:ext cx="1383030" cy="397510"/>
          </a:xfrm>
          <a:prstGeom prst="flowChartAlternateProcess">
            <a:avLst/>
          </a:prstGeom>
          <a:solidFill>
            <a:srgbClr val="157E9F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交叉修正项</a:t>
            </a:r>
            <a:endParaRPr kumimoji="0" lang="zh-CN" altLang="en-US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mbria Math" panose="02040503050406030204" charset="0"/>
              <a:ea typeface="微软雅黑" panose="020B0503020204020204" pitchFamily="34" charset="-122"/>
              <a:cs typeface="Cambria Math" panose="02040503050406030204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788535" y="4225925"/>
            <a:ext cx="76200" cy="287655"/>
          </a:xfrm>
          <a:prstGeom prst="downArrow">
            <a:avLst/>
          </a:prstGeom>
          <a:solidFill>
            <a:srgbClr val="157E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/>
          <p:nvPr/>
        </p:nvPicPr>
        <p:blipFill>
          <a:blip r:embed="rId12">
            <a:lum contrast="18000"/>
          </a:blip>
          <a:stretch>
            <a:fillRect/>
          </a:stretch>
        </p:blipFill>
        <p:spPr>
          <a:xfrm>
            <a:off x="363220" y="5013960"/>
            <a:ext cx="8012430" cy="14420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81910" y="396240"/>
            <a:ext cx="4243070" cy="62103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、观测量以及MNP的位置</a:t>
            </a:r>
            <a:endParaRPr lang="zh-CN" altLang="en-US" sz="1800" b="1" dirty="0">
              <a:solidFill>
                <a:schemeClr val="bg1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7" name="组合 26"/>
          <p:cNvGrpSpPr/>
          <p:nvPr>
            <p:custDataLst>
              <p:tags r:id="rId13"/>
            </p:custDataLst>
          </p:nvPr>
        </p:nvGrpSpPr>
        <p:grpSpPr>
          <a:xfrm rot="0">
            <a:off x="468630" y="850265"/>
            <a:ext cx="3958590" cy="438150"/>
            <a:chOff x="276" y="6295"/>
            <a:chExt cx="6234" cy="690"/>
          </a:xfrm>
        </p:grpSpPr>
        <p:sp>
          <p:nvSpPr>
            <p:cNvPr id="28" name="文本框 1783"/>
            <p:cNvSpPr txBox="1"/>
            <p:nvPr>
              <p:custDataLst>
                <p:tags r:id="rId14"/>
              </p:custDataLst>
            </p:nvPr>
          </p:nvSpPr>
          <p:spPr>
            <a:xfrm>
              <a:off x="748" y="6295"/>
              <a:ext cx="2734" cy="67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副本交叠序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参量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>
              <p:custDataLst>
                <p:tags r:id="rId15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2" name="Freeform 154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33" name="Freeform 155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34" name="文本框 1783"/>
          <p:cNvSpPr txBox="1"/>
          <p:nvPr>
            <p:custDataLst>
              <p:tags r:id="rId18"/>
            </p:custDataLst>
          </p:nvPr>
        </p:nvSpPr>
        <p:spPr>
          <a:xfrm>
            <a:off x="3478530" y="833755"/>
            <a:ext cx="1278890" cy="426720"/>
          </a:xfrm>
          <a:prstGeom prst="rect">
            <a:avLst/>
          </a:prstGeom>
          <a:solidFill>
            <a:schemeClr val="accent4"/>
          </a:solidFill>
        </p:spPr>
        <p:txBody>
          <a:bodyPr wrap="none" lIns="68576" tIns="34287" rIns="68576" bIns="34287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宾德累积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量</a:t>
            </a: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35" name="组合 34"/>
          <p:cNvGrpSpPr/>
          <p:nvPr>
            <p:custDataLst>
              <p:tags r:id="rId19"/>
            </p:custDataLst>
          </p:nvPr>
        </p:nvGrpSpPr>
        <p:grpSpPr>
          <a:xfrm rot="0">
            <a:off x="452120" y="2125345"/>
            <a:ext cx="3958590" cy="438150"/>
            <a:chOff x="276" y="6295"/>
            <a:chExt cx="6234" cy="690"/>
          </a:xfrm>
        </p:grpSpPr>
        <p:sp>
          <p:nvSpPr>
            <p:cNvPr id="36" name="文本框 1783"/>
            <p:cNvSpPr txBox="1"/>
            <p:nvPr>
              <p:custDataLst>
                <p:tags r:id="rId20"/>
              </p:custDataLst>
            </p:nvPr>
          </p:nvSpPr>
          <p:spPr>
            <a:xfrm>
              <a:off x="748" y="6295"/>
              <a:ext cx="3094" cy="67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有限尺寸标度函数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>
              <p:custDataLst>
                <p:tags r:id="rId21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40" name="Freeform 154"/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1" name="Freeform 155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635"/>
            <a:ext cx="2275205" cy="685927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8751" y="3382844"/>
            <a:ext cx="1182370" cy="697865"/>
          </a:xfrm>
          <a:prstGeom prst="rect">
            <a:avLst/>
          </a:prstGeom>
        </p:spPr>
        <p:txBody>
          <a:bodyPr wrap="none" lIns="68576" tIns="34288" rIns="68576" bIns="34288">
            <a:spAutoFit/>
          </a:bodyPr>
          <a:lstStyle/>
          <a:p>
            <a:r>
              <a:rPr kumimoji="1" lang="zh-CN" altLang="en-US" sz="41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  <a:endParaRPr kumimoji="1" lang="zh-CN" altLang="en-US" sz="41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3131820" y="530225"/>
            <a:ext cx="2484755" cy="655320"/>
            <a:chOff x="5485" y="3034"/>
            <a:chExt cx="3913" cy="1032"/>
          </a:xfrm>
        </p:grpSpPr>
        <p:sp>
          <p:nvSpPr>
            <p:cNvPr id="69" name="文本框 68"/>
            <p:cNvSpPr txBox="1"/>
            <p:nvPr>
              <p:custDataLst>
                <p:tags r:id="rId2"/>
              </p:custDataLst>
            </p:nvPr>
          </p:nvSpPr>
          <p:spPr>
            <a:xfrm>
              <a:off x="6537" y="3034"/>
              <a:ext cx="2829" cy="614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研究背景</a:t>
              </a:r>
              <a:endPara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3"/>
              </p:custDataLst>
            </p:nvPr>
          </p:nvSpPr>
          <p:spPr>
            <a:xfrm>
              <a:off x="5485" y="3159"/>
              <a:ext cx="978" cy="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6" tIns="34288" rIns="68576" bIns="34288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3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>
              <p:custDataLst>
                <p:tags r:id="rId4"/>
              </p:custDataLst>
            </p:nvPr>
          </p:nvSpPr>
          <p:spPr>
            <a:xfrm>
              <a:off x="5485" y="3088"/>
              <a:ext cx="978" cy="978"/>
            </a:xfrm>
            <a:prstGeom prst="rect">
              <a:avLst/>
            </a:prstGeom>
            <a:noFill/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>
              <p:custDataLst>
                <p:tags r:id="rId5"/>
              </p:custDataLst>
            </p:nvPr>
          </p:nvSpPr>
          <p:spPr>
            <a:xfrm>
              <a:off x="6570" y="3658"/>
              <a:ext cx="2829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Research Background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6"/>
            </p:custDataLst>
          </p:nvPr>
        </p:nvGrpSpPr>
        <p:grpSpPr>
          <a:xfrm>
            <a:off x="3131820" y="1954640"/>
            <a:ext cx="2780665" cy="687705"/>
            <a:chOff x="9360" y="2999"/>
            <a:chExt cx="4379" cy="1083"/>
          </a:xfrm>
        </p:grpSpPr>
        <p:sp>
          <p:nvSpPr>
            <p:cNvPr id="70" name="文本框 69"/>
            <p:cNvSpPr txBox="1"/>
            <p:nvPr>
              <p:custDataLst>
                <p:tags r:id="rId7"/>
              </p:custDataLst>
            </p:nvPr>
          </p:nvSpPr>
          <p:spPr>
            <a:xfrm>
              <a:off x="10411" y="2999"/>
              <a:ext cx="3328" cy="614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研究</a:t>
              </a:r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方法</a:t>
              </a:r>
              <a:endPara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8"/>
              </p:custDataLst>
            </p:nvPr>
          </p:nvSpPr>
          <p:spPr>
            <a:xfrm>
              <a:off x="9360" y="3124"/>
              <a:ext cx="978" cy="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6" tIns="34288" rIns="68576" bIns="34288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3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>
              <p:custDataLst>
                <p:tags r:id="rId9"/>
              </p:custDataLst>
            </p:nvPr>
          </p:nvSpPr>
          <p:spPr>
            <a:xfrm>
              <a:off x="9360" y="3053"/>
              <a:ext cx="978" cy="978"/>
            </a:xfrm>
            <a:prstGeom prst="rect">
              <a:avLst/>
            </a:prstGeom>
            <a:noFill/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文本框 141"/>
            <p:cNvSpPr txBox="1"/>
            <p:nvPr>
              <p:custDataLst>
                <p:tags r:id="rId10"/>
              </p:custDataLst>
            </p:nvPr>
          </p:nvSpPr>
          <p:spPr>
            <a:xfrm>
              <a:off x="10411" y="3686"/>
              <a:ext cx="3328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11"/>
            </p:custDataLst>
          </p:nvPr>
        </p:nvGrpSpPr>
        <p:grpSpPr>
          <a:xfrm>
            <a:off x="3131820" y="3437530"/>
            <a:ext cx="2474595" cy="662940"/>
            <a:chOff x="5462" y="5004"/>
            <a:chExt cx="3897" cy="1044"/>
          </a:xfrm>
        </p:grpSpPr>
        <p:sp>
          <p:nvSpPr>
            <p:cNvPr id="71" name="文本框 70"/>
            <p:cNvSpPr txBox="1"/>
            <p:nvPr>
              <p:custDataLst>
                <p:tags r:id="rId12"/>
              </p:custDataLst>
            </p:nvPr>
          </p:nvSpPr>
          <p:spPr>
            <a:xfrm>
              <a:off x="6488" y="5004"/>
              <a:ext cx="2829" cy="614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研究</a:t>
              </a:r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结果</a:t>
              </a:r>
              <a:endPara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"/>
              </p:custDataLst>
            </p:nvPr>
          </p:nvSpPr>
          <p:spPr>
            <a:xfrm>
              <a:off x="5462" y="5110"/>
              <a:ext cx="978" cy="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6" tIns="34288" rIns="68576" bIns="34288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3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>
              <p:custDataLst>
                <p:tags r:id="rId14"/>
              </p:custDataLst>
            </p:nvPr>
          </p:nvSpPr>
          <p:spPr>
            <a:xfrm>
              <a:off x="5462" y="5039"/>
              <a:ext cx="978" cy="978"/>
            </a:xfrm>
            <a:prstGeom prst="rect">
              <a:avLst/>
            </a:prstGeom>
            <a:noFill/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/>
            <p:cNvSpPr txBox="1"/>
            <p:nvPr>
              <p:custDataLst>
                <p:tags r:id="rId15"/>
              </p:custDataLst>
            </p:nvPr>
          </p:nvSpPr>
          <p:spPr>
            <a:xfrm>
              <a:off x="6530" y="5652"/>
              <a:ext cx="2829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Research Results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16"/>
            </p:custDataLst>
          </p:nvPr>
        </p:nvGrpSpPr>
        <p:grpSpPr>
          <a:xfrm>
            <a:off x="3131820" y="4906285"/>
            <a:ext cx="2700020" cy="656590"/>
            <a:chOff x="9351" y="5004"/>
            <a:chExt cx="4252" cy="1034"/>
          </a:xfrm>
        </p:grpSpPr>
        <p:sp>
          <p:nvSpPr>
            <p:cNvPr id="72" name="文本框 71"/>
            <p:cNvSpPr txBox="1"/>
            <p:nvPr>
              <p:custDataLst>
                <p:tags r:id="rId17"/>
              </p:custDataLst>
            </p:nvPr>
          </p:nvSpPr>
          <p:spPr>
            <a:xfrm>
              <a:off x="10363" y="5004"/>
              <a:ext cx="2829" cy="614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zh-CN" altLang="en-US" sz="21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总结</a:t>
              </a:r>
              <a:endPara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8"/>
              </p:custDataLst>
            </p:nvPr>
          </p:nvSpPr>
          <p:spPr>
            <a:xfrm>
              <a:off x="9351" y="5110"/>
              <a:ext cx="978" cy="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6" tIns="34288" rIns="68576" bIns="34288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157E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3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矩形 135"/>
            <p:cNvSpPr/>
            <p:nvPr>
              <p:custDataLst>
                <p:tags r:id="rId19"/>
              </p:custDataLst>
            </p:nvPr>
          </p:nvSpPr>
          <p:spPr>
            <a:xfrm>
              <a:off x="9351" y="5039"/>
              <a:ext cx="978" cy="978"/>
            </a:xfrm>
            <a:prstGeom prst="rect">
              <a:avLst/>
            </a:prstGeom>
            <a:noFill/>
            <a:ln>
              <a:solidFill>
                <a:srgbClr val="157E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>
              <p:custDataLst>
                <p:tags r:id="rId20"/>
              </p:custDataLst>
            </p:nvPr>
          </p:nvSpPr>
          <p:spPr>
            <a:xfrm>
              <a:off x="10411" y="5642"/>
              <a:ext cx="3192" cy="396"/>
            </a:xfrm>
            <a:prstGeom prst="rect">
              <a:avLst/>
            </a:prstGeom>
            <a:noFill/>
          </p:spPr>
          <p:txBody>
            <a:bodyPr wrap="square" lIns="68576" tIns="34288" rIns="68576" bIns="34288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Conclusion 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49" name="Picture 1" descr="F:\2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" y="1341919"/>
            <a:ext cx="1350000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42"/>
    </mc:Choice>
    <mc:Fallback>
      <p:transition advTm="64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3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、磁化率和边界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磁化率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0880" y="241300"/>
            <a:ext cx="178308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结果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579755" y="1492250"/>
                <a:ext cx="2186305" cy="5810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55" y="1492250"/>
                <a:ext cx="2186305" cy="58102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79755" y="2109470"/>
                <a:ext cx="2120265" cy="4229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𝜂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55" y="2109470"/>
                <a:ext cx="2120265" cy="4229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363220" y="2781300"/>
            <a:ext cx="3390265" cy="104584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rcRect l="4369"/>
          <a:stretch>
            <a:fillRect/>
          </a:stretch>
        </p:blipFill>
        <p:spPr>
          <a:xfrm>
            <a:off x="4577080" y="836930"/>
            <a:ext cx="4034790" cy="251333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图片 13"/>
          <p:cNvPicPr/>
          <p:nvPr/>
        </p:nvPicPr>
        <p:blipFill>
          <a:blip r:embed="rId5"/>
          <a:srcRect l="7495"/>
          <a:stretch>
            <a:fillRect/>
          </a:stretch>
        </p:blipFill>
        <p:spPr>
          <a:xfrm>
            <a:off x="4577080" y="3573145"/>
            <a:ext cx="4034790" cy="2710180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39686" y="4293489"/>
                <a:ext cx="2746375" cy="9779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𝑒𝑑𝑔𝑒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86" y="4293489"/>
                <a:ext cx="2746375" cy="977900"/>
              </a:xfrm>
              <a:prstGeom prst="rect">
                <a:avLst/>
              </a:prstGeom>
              <a:blipFill rotWithShape="1">
                <a:blip r:embed="rId6"/>
                <a:stretch>
                  <a:fillRect l="-21" t="-26" r="21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539686" y="5343144"/>
                <a:ext cx="2339975" cy="32639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edge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edge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86" y="5343144"/>
                <a:ext cx="2339975" cy="326390"/>
              </a:xfrm>
              <a:prstGeom prst="rect">
                <a:avLst/>
              </a:prstGeom>
              <a:blipFill rotWithShape="1">
                <a:blip r:embed="rId7"/>
                <a:stretch>
                  <a:fillRect l="-24" t="-78" r="24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/>
          <p:nvPr/>
        </p:nvPicPr>
        <p:blipFill>
          <a:blip r:embed="rId8"/>
          <a:stretch>
            <a:fillRect/>
          </a:stretch>
        </p:blipFill>
        <p:spPr>
          <a:xfrm>
            <a:off x="579755" y="5756910"/>
            <a:ext cx="1172210" cy="992505"/>
          </a:xfrm>
          <a:prstGeom prst="rect">
            <a:avLst/>
          </a:prstGeom>
        </p:spPr>
      </p:pic>
      <p:grpSp>
        <p:nvGrpSpPr>
          <p:cNvPr id="27" name="组合 26"/>
          <p:cNvGrpSpPr/>
          <p:nvPr>
            <p:custDataLst>
              <p:tags r:id="rId9"/>
            </p:custDataLst>
          </p:nvPr>
        </p:nvGrpSpPr>
        <p:grpSpPr>
          <a:xfrm rot="0">
            <a:off x="468630" y="850265"/>
            <a:ext cx="3958590" cy="438150"/>
            <a:chOff x="276" y="6295"/>
            <a:chExt cx="6234" cy="690"/>
          </a:xfrm>
        </p:grpSpPr>
        <p:sp>
          <p:nvSpPr>
            <p:cNvPr id="28" name="文本框 1783"/>
            <p:cNvSpPr txBox="1"/>
            <p:nvPr>
              <p:custDataLst>
                <p:tags r:id="rId10"/>
              </p:custDataLst>
            </p:nvPr>
          </p:nvSpPr>
          <p:spPr>
            <a:xfrm>
              <a:off x="748" y="6295"/>
              <a:ext cx="2734" cy="67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副本交叠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磁化率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>
              <p:custDataLst>
                <p:tags r:id="rId11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2" name="Freeform 154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33" name="Freeform 155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grpSp>
        <p:nvGrpSpPr>
          <p:cNvPr id="4" name="组合 3"/>
          <p:cNvGrpSpPr/>
          <p:nvPr>
            <p:custDataLst>
              <p:tags r:id="rId14"/>
            </p:custDataLst>
          </p:nvPr>
        </p:nvGrpSpPr>
        <p:grpSpPr>
          <a:xfrm rot="0">
            <a:off x="452120" y="3703955"/>
            <a:ext cx="3958590" cy="438150"/>
            <a:chOff x="276" y="6295"/>
            <a:chExt cx="6234" cy="690"/>
          </a:xfrm>
        </p:grpSpPr>
        <p:sp>
          <p:nvSpPr>
            <p:cNvPr id="5" name="文本框 1783"/>
            <p:cNvSpPr txBox="1"/>
            <p:nvPr>
              <p:custDataLst>
                <p:tags r:id="rId15"/>
              </p:custDataLst>
            </p:nvPr>
          </p:nvSpPr>
          <p:spPr>
            <a:xfrm>
              <a:off x="748" y="6295"/>
              <a:ext cx="2014" cy="67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边界磁化率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16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2" name="Freeform 154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15" name="Freeform 155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2390140" y="6333490"/>
                <a:ext cx="3899535" cy="44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 b="1">
                    <a:solidFill>
                      <a:srgbClr val="FF0000"/>
                    </a:solidFill>
                  </a:rPr>
                  <a:t>首次观测到边界临界指数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000" b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𝐞𝐝𝐠𝐞</m:t>
                        </m:r>
                      </m:sub>
                    </m:sSub>
                  </m:oMath>
                </a14:m>
                <a:endParaRPr lang="zh-CN" altLang="en-US" sz="2000" b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140" y="6333490"/>
                <a:ext cx="3899535" cy="44132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4</a:t>
            </a:r>
            <a:endParaRPr lang="en-US" altLang="zh-CN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研究总结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05405" y="374650"/>
            <a:ext cx="4243070" cy="52324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CONCLUSIONS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0880" y="897890"/>
            <a:ext cx="7899400" cy="5734050"/>
          </a:xfrm>
          <a:prstGeom prst="rect">
            <a:avLst/>
          </a:prstGeo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68579" tIns="34289" rIns="68579" bIns="34289" rtlCol="0" anchor="ctr"/>
          <a:p>
            <a:pPr algn="ctr"/>
            <a:endParaRPr lang="zh-CN" altLang="en-US"/>
          </a:p>
        </p:txBody>
      </p:sp>
      <p:sp>
        <p:nvSpPr>
          <p:cNvPr id="23" name="斜纹 22"/>
          <p:cNvSpPr>
            <a:spLocks noChangeAspect="1"/>
          </p:cNvSpPr>
          <p:nvPr/>
        </p:nvSpPr>
        <p:spPr>
          <a:xfrm>
            <a:off x="690880" y="1014095"/>
            <a:ext cx="288290" cy="288290"/>
          </a:xfrm>
          <a:prstGeom prst="diagStripe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斜纹 23"/>
          <p:cNvSpPr/>
          <p:nvPr/>
        </p:nvSpPr>
        <p:spPr>
          <a:xfrm rot="10800000">
            <a:off x="8318500" y="5739130"/>
            <a:ext cx="269875" cy="269875"/>
          </a:xfrm>
          <a:prstGeom prst="diagStripe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812165" y="897890"/>
                <a:ext cx="7639685" cy="4919345"/>
              </a:xfrm>
              <a:prstGeom prst="rect">
                <a:avLst/>
              </a:prstGeom>
              <a:noFill/>
            </p:spPr>
            <p:txBody>
              <a:bodyPr wrap="square" lIns="68579" tIns="34289" rIns="68579" bIns="34289">
                <a:noAutofit/>
              </a:bodyPr>
              <a:p>
                <a:pPr algn="just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微软雅黑" panose="020B0503020204020204" pitchFamily="34" charset="-122"/>
                  </a:rPr>
                  <a:t>         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微软雅黑" panose="020B0503020204020204" pitchFamily="34" charset="-122"/>
                  </a:rPr>
                  <a:t>研究总结：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本工作系统地研究了二维随机棒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Ising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模型：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1. 国际上</a:t>
                </a:r>
                <a:r>
                  <a:rPr lang="zh-CN" altLang="en-US" sz="1800" b="1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尺寸</a:t>
                </a:r>
                <a:r>
                  <a:rPr lang="en-US" altLang="zh-CN" sz="1800" b="1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L=64, </a:t>
                </a:r>
                <a:r>
                  <a:rPr lang="zh-CN" altLang="en-US" sz="1800" b="1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我们计算了更大尺寸</a:t>
                </a:r>
                <a:r>
                  <a:rPr lang="en-US" altLang="zh-CN" sz="1800" b="1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L=1024</a:t>
                </a:r>
                <a:r>
                  <a:rPr lang="zh-CN" altLang="en-US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zh-CN" altLang="en-US" sz="18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 国际上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𝐶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10917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我们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𝐶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10926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)。</m:t>
                    </m:r>
                  </m:oMath>
                </a14:m>
                <a:endParaRPr lang="zh-CN" altLang="en-US" sz="18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3</a:t>
                </a:r>
                <a:r>
                  <a:rPr lang="zh-CN" altLang="en-US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.</a:t>
                </a:r>
                <a:r>
                  <a:rPr lang="en-US" altLang="zh-CN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首次发现了边界临界指数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𝜼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𝐞𝐝𝐠𝐞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zh-CN" altLang="en-US" sz="1800" dirty="0">
                  <a:solidFill>
                    <a:srgbClr val="1D41D5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4. </a:t>
                </a:r>
                <a:r>
                  <a:rPr lang="zh-CN" altLang="en-US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代码已经开源在</a:t>
                </a:r>
                <a:r>
                  <a:rPr lang="en-US" altLang="zh-CN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github (</a:t>
                </a:r>
                <a:r>
                  <a:rPr lang="en-US" altLang="zh-CN" sz="1800">
                    <a:solidFill>
                      <a:srgbClr val="1D41D5"/>
                    </a:solidFill>
                    <a:latin typeface="Lucida Grande"/>
                    <a:ea typeface="Lucida Grande"/>
                    <a:sym typeface="+mn-ea"/>
                  </a:rPr>
                  <a:t>arXiv:2409.06538).</a:t>
                </a:r>
                <a:r>
                  <a:rPr lang="en-US" altLang="zh-CN" sz="1800" dirty="0">
                    <a:solidFill>
                      <a:srgbClr val="1D41D5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zh-CN" altLang="en-US" sz="2000" dirty="0">
                  <a:solidFill>
                    <a:srgbClr val="1D41D5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65" y="897890"/>
                <a:ext cx="7639685" cy="49193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rot="0">
            <a:off x="1005205" y="986790"/>
            <a:ext cx="3958590" cy="426720"/>
            <a:chOff x="276" y="6408"/>
            <a:chExt cx="6234" cy="672"/>
          </a:xfrm>
        </p:grpSpPr>
        <p:sp>
          <p:nvSpPr>
            <p:cNvPr id="31" name="文本框 1783"/>
            <p:cNvSpPr txBox="1"/>
            <p:nvPr>
              <p:custDataLst>
                <p:tags r:id="rId3"/>
              </p:custDataLst>
            </p:nvPr>
          </p:nvSpPr>
          <p:spPr>
            <a:xfrm>
              <a:off x="748" y="6408"/>
              <a:ext cx="414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>
              <p:custDataLst>
                <p:tags r:id="rId4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7" name="Freeform 154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348615" y="3771265"/>
            <a:ext cx="4572000" cy="842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7"/>
            </p:custDataLst>
          </p:nvPr>
        </p:nvGrpSpPr>
        <p:grpSpPr>
          <a:xfrm rot="0">
            <a:off x="916940" y="3430270"/>
            <a:ext cx="3958590" cy="426720"/>
            <a:chOff x="276" y="6408"/>
            <a:chExt cx="6234" cy="672"/>
          </a:xfrm>
        </p:grpSpPr>
        <p:sp>
          <p:nvSpPr>
            <p:cNvPr id="5" name="文本框 1783"/>
            <p:cNvSpPr txBox="1"/>
            <p:nvPr>
              <p:custDataLst>
                <p:tags r:id="rId8"/>
              </p:custDataLst>
            </p:nvPr>
          </p:nvSpPr>
          <p:spPr>
            <a:xfrm>
              <a:off x="748" y="6408"/>
              <a:ext cx="3837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TNMC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方法的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优势：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9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8" name="Freeform 154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9" name="Freeform 155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971550" y="3862070"/>
            <a:ext cx="71316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50000"/>
              </a:lnSpc>
            </a:pPr>
            <a:r>
              <a:rPr lang="zh-CN" altLang="en-US" sz="18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en-US" altLang="zh-CN" sz="18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8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无系统误差</a:t>
            </a:r>
            <a:r>
              <a:rPr lang="en-US" altLang="zh-CN" sz="18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18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无需要较大的截断维度。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属于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block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演化，样本之间的几乎没有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关联。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8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3. </a:t>
            </a:r>
            <a:r>
              <a:rPr lang="zh-CN" altLang="en-US" sz="18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可以直接测量一些和状态相关的物理量，比如宾德累积量</a:t>
            </a:r>
            <a:endParaRPr lang="en-US" altLang="zh-CN" sz="1800" dirty="0">
              <a:solidFill>
                <a:srgbClr val="1D41D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12"/>
            </p:custDataLst>
          </p:nvPr>
        </p:nvGrpSpPr>
        <p:grpSpPr>
          <a:xfrm rot="0">
            <a:off x="971550" y="5412105"/>
            <a:ext cx="5332730" cy="528955"/>
            <a:chOff x="276" y="6237"/>
            <a:chExt cx="8398" cy="833"/>
          </a:xfrm>
        </p:grpSpPr>
        <p:sp>
          <p:nvSpPr>
            <p:cNvPr id="12" name="文本框 1783"/>
            <p:cNvSpPr txBox="1"/>
            <p:nvPr>
              <p:custDataLst>
                <p:tags r:id="rId13"/>
              </p:custDataLst>
            </p:nvPr>
          </p:nvSpPr>
          <p:spPr>
            <a:xfrm>
              <a:off x="526" y="6237"/>
              <a:ext cx="8148" cy="833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展望</a:t>
              </a:r>
              <a:r>
                <a:rPr lang="zh-CN" altLang="en-US" sz="2000" dirty="0">
                  <a:solidFill>
                    <a:srgbClr val="1D41D5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：进一步探索挖掘</a:t>
              </a:r>
              <a:r>
                <a:rPr lang="en-US" altLang="zh-CN" sz="2000" dirty="0">
                  <a:solidFill>
                    <a:srgbClr val="1D41D5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 </a:t>
              </a:r>
              <a:r>
                <a:rPr lang="zh-CN" altLang="en-US" sz="2000" dirty="0">
                  <a:solidFill>
                    <a:srgbClr val="1D41D5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阻挫和无序体系性质</a:t>
              </a:r>
              <a:endParaRPr lang="zh-CN" altLang="en-US" sz="2000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14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6" name="Freeform 154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18" name="Freeform 155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2595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5405" y="375920"/>
            <a:ext cx="403415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lstStyle/>
          <a:p>
            <a:pPr algn="l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、自旋体系和磁性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" name="图片 17"/>
          <p:cNvPicPr/>
          <p:nvPr/>
        </p:nvPicPr>
        <p:blipFill>
          <a:blip r:embed="rId1"/>
          <a:srcRect l="3795" r="5027" b="4310"/>
          <a:stretch>
            <a:fillRect/>
          </a:stretch>
        </p:blipFill>
        <p:spPr>
          <a:xfrm>
            <a:off x="4932045" y="1342390"/>
            <a:ext cx="1952625" cy="1846580"/>
          </a:xfrm>
          <a:prstGeom prst="rect">
            <a:avLst/>
          </a:prstGeom>
          <a:ln>
            <a:solidFill>
              <a:srgbClr val="1D41D5"/>
            </a:solidFill>
          </a:ln>
        </p:spPr>
      </p:pic>
      <p:grpSp>
        <p:nvGrpSpPr>
          <p:cNvPr id="30" name="组合 29"/>
          <p:cNvGrpSpPr/>
          <p:nvPr/>
        </p:nvGrpSpPr>
        <p:grpSpPr>
          <a:xfrm rot="0">
            <a:off x="536575" y="915670"/>
            <a:ext cx="3958590" cy="426720"/>
            <a:chOff x="276" y="6408"/>
            <a:chExt cx="6234" cy="672"/>
          </a:xfrm>
        </p:grpSpPr>
        <p:sp>
          <p:nvSpPr>
            <p:cNvPr id="31" name="文本框 1783"/>
            <p:cNvSpPr txBox="1"/>
            <p:nvPr/>
          </p:nvSpPr>
          <p:spPr>
            <a:xfrm>
              <a:off x="748" y="6408"/>
              <a:ext cx="4830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1.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真实磁性材料</a:t>
              </a: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</a:t>
              </a:r>
              <a:r>
                <a:rPr lang="zh-CN" altLang="en-US" sz="1800" b="1">
                  <a:solidFill>
                    <a:schemeClr val="tx1"/>
                  </a:solidFill>
                  <a:latin typeface="Times New Roman" panose="02020603050405020304" pitchFamily="18" charset="0"/>
                  <a:ea typeface="-apple-system"/>
                  <a:sym typeface="+mn-ea"/>
                </a:rPr>
                <a:t>铁、钴、镍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-apple-system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7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pic>
        <p:nvPicPr>
          <p:cNvPr id="7" name="图片 6"/>
          <p:cNvPicPr/>
          <p:nvPr/>
        </p:nvPicPr>
        <p:blipFill>
          <a:blip r:embed="rId2"/>
          <a:srcRect l="6274" r="5970"/>
          <a:stretch>
            <a:fillRect/>
          </a:stretch>
        </p:blipFill>
        <p:spPr>
          <a:xfrm>
            <a:off x="7019925" y="1340485"/>
            <a:ext cx="2016125" cy="1889760"/>
          </a:xfrm>
          <a:prstGeom prst="rect">
            <a:avLst/>
          </a:prstGeom>
          <a:ln>
            <a:solidFill>
              <a:srgbClr val="1D41D5"/>
            </a:solidFill>
          </a:ln>
        </p:spPr>
      </p:pic>
      <p:grpSp>
        <p:nvGrpSpPr>
          <p:cNvPr id="9" name="组合 8"/>
          <p:cNvGrpSpPr/>
          <p:nvPr/>
        </p:nvGrpSpPr>
        <p:grpSpPr>
          <a:xfrm rot="0">
            <a:off x="502920" y="1936750"/>
            <a:ext cx="3963670" cy="426720"/>
            <a:chOff x="276" y="6408"/>
            <a:chExt cx="6242" cy="672"/>
          </a:xfrm>
        </p:grpSpPr>
        <p:sp>
          <p:nvSpPr>
            <p:cNvPr id="10" name="文本框 1783"/>
            <p:cNvSpPr txBox="1"/>
            <p:nvPr/>
          </p:nvSpPr>
          <p:spPr>
            <a:xfrm>
              <a:off x="748" y="6408"/>
              <a:ext cx="4174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磁性材料本质：</a:t>
              </a: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电子</a:t>
              </a: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自旋</a:t>
              </a: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344" y="7028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4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15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41" name="文本框 40"/>
          <p:cNvSpPr txBox="1"/>
          <p:nvPr/>
        </p:nvSpPr>
        <p:spPr>
          <a:xfrm>
            <a:off x="493395" y="1426845"/>
            <a:ext cx="4027170" cy="361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b="1">
                <a:latin typeface="Times New Roman" panose="02020603050405020304" pitchFamily="18" charset="0"/>
                <a:ea typeface="-apple-system"/>
              </a:rPr>
              <a:t>应用：磁制冷、磁存储、核磁成像</a:t>
            </a:r>
            <a:endParaRPr lang="zh-CN" altLang="en-US" sz="1800" b="1">
              <a:latin typeface="Times New Roman" panose="02020603050405020304" pitchFamily="18" charset="0"/>
              <a:ea typeface="-apple-system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1800" b="1">
              <a:latin typeface="Times New Roman" panose="02020603050405020304" pitchFamily="18" charset="0"/>
              <a:ea typeface="-apple-syste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2330" y="378904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>
                <a:latin typeface="Times New Roman" panose="02020603050405020304" pitchFamily="18" charset="0"/>
                <a:ea typeface="-apple-system"/>
                <a:sym typeface="+mn-ea"/>
              </a:rPr>
              <a:t>超冷原子</a:t>
            </a:r>
            <a:r>
              <a:rPr lang="zh-CN" altLang="en-US" sz="1800" b="1">
                <a:latin typeface="Times New Roman" panose="02020603050405020304" pitchFamily="18" charset="0"/>
                <a:ea typeface="-apple-system"/>
                <a:sym typeface="+mn-ea"/>
              </a:rPr>
              <a:t>系统、量子光学</a:t>
            </a:r>
            <a:r>
              <a:rPr lang="zh-CN" altLang="en-US" sz="1800" b="1">
                <a:latin typeface="Times New Roman" panose="02020603050405020304" pitchFamily="18" charset="0"/>
                <a:ea typeface="-apple-system"/>
                <a:sym typeface="+mn-ea"/>
              </a:rPr>
              <a:t>系统</a:t>
            </a:r>
            <a:endParaRPr lang="zh-CN" altLang="en-US" sz="1800" b="1">
              <a:latin typeface="Times New Roman" panose="02020603050405020304" pitchFamily="18" charset="0"/>
              <a:ea typeface="-apple-system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6100" y="3050540"/>
            <a:ext cx="3958590" cy="426720"/>
            <a:chOff x="276" y="6408"/>
            <a:chExt cx="6234" cy="672"/>
          </a:xfrm>
        </p:grpSpPr>
        <p:sp>
          <p:nvSpPr>
            <p:cNvPr id="6" name="文本框 1783"/>
            <p:cNvSpPr txBox="1"/>
            <p:nvPr/>
          </p:nvSpPr>
          <p:spPr>
            <a:xfrm>
              <a:off x="748" y="6408"/>
              <a:ext cx="3526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2.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人工量子磁性材料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9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20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pic>
        <p:nvPicPr>
          <p:cNvPr id="21" name="图片 20"/>
          <p:cNvPicPr/>
          <p:nvPr/>
        </p:nvPicPr>
        <p:blipFill>
          <a:blip r:embed="rId3"/>
          <a:srcRect l="7269" t="4719" r="28590"/>
          <a:stretch>
            <a:fillRect/>
          </a:stretch>
        </p:blipFill>
        <p:spPr>
          <a:xfrm>
            <a:off x="600710" y="2402840"/>
            <a:ext cx="3176905" cy="6026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56920" y="4364990"/>
            <a:ext cx="4080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d</a:t>
            </a:r>
            <a:r>
              <a:rPr lang="zh-CN" altLang="en-US" sz="2000" b="1">
                <a:solidFill>
                  <a:srgbClr val="FF0000"/>
                </a:solidFill>
              </a:rPr>
              <a:t>维量子体系</a:t>
            </a:r>
            <a:r>
              <a:rPr lang="en-US" altLang="zh-CN" sz="2000" b="1">
                <a:solidFill>
                  <a:srgbClr val="FF0000"/>
                </a:solidFill>
              </a:rPr>
              <a:t>       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d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维量子自旋体系</a:t>
            </a:r>
            <a:endParaRPr lang="zh-CN" altLang="en-US" sz="2000" b="1">
              <a:solidFill>
                <a:srgbClr val="FF0000"/>
              </a:solidFill>
            </a:endParaRPr>
          </a:p>
          <a:p>
            <a:r>
              <a:rPr lang="en-US" altLang="zh-CN" sz="2000" b="1">
                <a:solidFill>
                  <a:srgbClr val="FF0000"/>
                </a:solidFill>
              </a:rPr>
              <a:t>            d+1 </a:t>
            </a:r>
            <a:r>
              <a:rPr lang="zh-CN" altLang="en-US" sz="2000" b="1">
                <a:solidFill>
                  <a:srgbClr val="FF0000"/>
                </a:solidFill>
              </a:rPr>
              <a:t>维经典自旋体系</a:t>
            </a:r>
            <a:r>
              <a:rPr lang="en-US" altLang="zh-CN" sz="2000" b="1">
                <a:solidFill>
                  <a:srgbClr val="FF0000"/>
                </a:solidFill>
              </a:rPr>
              <a:t> 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2341245" y="4457700"/>
            <a:ext cx="372745" cy="1346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69900" y="5544185"/>
            <a:ext cx="430847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最简单的经典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自旋体系：铁磁Ising模型</a:t>
            </a: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4" name="图片 43"/>
          <p:cNvPicPr/>
          <p:nvPr/>
        </p:nvPicPr>
        <p:blipFill>
          <a:blip r:embed="rId4"/>
          <a:srcRect l="1692" r="54156"/>
          <a:stretch>
            <a:fillRect/>
          </a:stretch>
        </p:blipFill>
        <p:spPr>
          <a:xfrm>
            <a:off x="4808855" y="3500755"/>
            <a:ext cx="2117725" cy="2164080"/>
          </a:xfrm>
          <a:prstGeom prst="rect">
            <a:avLst/>
          </a:prstGeom>
        </p:spPr>
      </p:pic>
      <p:sp>
        <p:nvSpPr>
          <p:cNvPr id="47" name="右箭头 46"/>
          <p:cNvSpPr/>
          <p:nvPr/>
        </p:nvSpPr>
        <p:spPr>
          <a:xfrm>
            <a:off x="900430" y="4812665"/>
            <a:ext cx="372745" cy="1346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 descr="$(F14XF3JKDDRKX`SOKF~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180" y="3644900"/>
            <a:ext cx="1995805" cy="1958340"/>
          </a:xfrm>
          <a:prstGeom prst="rect">
            <a:avLst/>
          </a:prstGeom>
          <a:ln>
            <a:solidFill>
              <a:srgbClr val="1D41D5"/>
            </a:solidFill>
          </a:ln>
        </p:spPr>
      </p:pic>
      <p:sp>
        <p:nvSpPr>
          <p:cNvPr id="48" name="文本框 47"/>
          <p:cNvSpPr txBox="1"/>
          <p:nvPr/>
        </p:nvSpPr>
        <p:spPr>
          <a:xfrm>
            <a:off x="546100" y="6071870"/>
            <a:ext cx="4335780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rgbClr val="1D41D5"/>
                </a:solidFill>
              </a:rPr>
              <a:t>2021 年 诺贝尔物理学奖   意大利科学家G Parisi   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546100" y="6485890"/>
            <a:ext cx="4335780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rgbClr val="1D41D5"/>
                </a:solidFill>
              </a:rPr>
              <a:t>202</a:t>
            </a:r>
            <a:r>
              <a:rPr lang="en-US" altLang="zh-CN" sz="1600" b="1">
                <a:solidFill>
                  <a:srgbClr val="1D41D5"/>
                </a:solidFill>
              </a:rPr>
              <a:t>4</a:t>
            </a:r>
            <a:r>
              <a:rPr lang="zh-CN" altLang="en-US" sz="1600" b="1">
                <a:solidFill>
                  <a:srgbClr val="1D41D5"/>
                </a:solidFill>
              </a:rPr>
              <a:t> 年 诺贝尔物理学奖   玻尔兹曼</a:t>
            </a:r>
            <a:r>
              <a:rPr lang="zh-CN" altLang="en-US" sz="1600" b="1">
                <a:solidFill>
                  <a:srgbClr val="1D41D5"/>
                </a:solidFill>
              </a:rPr>
              <a:t>机   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1558"/>
    </mc:Choice>
    <mc:Fallback>
      <p:transition advTm="7155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536001" y="1660779"/>
                <a:ext cx="1850390" cy="5943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001" y="1660779"/>
                <a:ext cx="1850390" cy="594360"/>
              </a:xfrm>
              <a:prstGeom prst="rect">
                <a:avLst/>
              </a:prstGeom>
              <a:blipFill rotWithShape="1">
                <a:blip r:embed="rId1"/>
                <a:stretch>
                  <a:fillRect l="-271" t="-897" r="-244" b="-705"/>
                </a:stretch>
              </a:blip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1200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2605405" y="302895"/>
                <a:ext cx="4243070" cy="445135"/>
              </a:xfrm>
              <a:prstGeom prst="rect">
                <a:avLst/>
              </a:prstGeom>
            </p:spPr>
            <p:txBody>
              <a:bodyPr wrap="square" lIns="68571" tIns="34286" rIns="68571" bIns="34286">
                <a:spAutoFit/>
              </a:bodyPr>
              <a:p>
                <a:pPr algn="l"/>
                <a:r>
                  <a:rPr lang="en-US" altLang="zh-CN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</a:t>
                </a:r>
                <a:r>
                  <a:rPr lang="zh-CN" altLang="en-US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</a:t>
                </a:r>
                <a:r>
                  <a:rPr lang="en-US" altLang="zh-CN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Ising</a:t>
                </a:r>
                <a:r>
                  <a:rPr lang="zh-CN" altLang="en-US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模型</a:t>
                </a:r>
                <a:r>
                  <a:rPr lang="en-US" altLang="zh-CN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solidFill>
                          <a:srgbClr val="FFFFFF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  <a:sym typeface="+mn-ea"/>
                      </a:rPr>
                      <m:t>±</m:t>
                    </m:r>
                    <m:r>
                      <a:rPr lang="en-US" altLang="zh-CN" sz="1800" b="1" i="1" dirty="0">
                        <a:solidFill>
                          <a:srgbClr val="FFFFFF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  <a:sym typeface="+mn-ea"/>
                      </a:rPr>
                      <m:t>𝑱</m:t>
                    </m:r>
                  </m:oMath>
                </a14:m>
                <a:r>
                  <a:rPr lang="zh-CN" altLang="en-US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随机</a:t>
                </a:r>
                <a:r>
                  <a:rPr lang="zh-CN" altLang="en-US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棒哈密顿</a:t>
                </a:r>
                <a:endParaRPr kumimoji="1" lang="zh-CN" altLang="en-US" sz="1800" b="1" dirty="0">
                  <a:solidFill>
                    <a:schemeClr val="bg1"/>
                  </a:solidFill>
                  <a:ea typeface="方正清刻本悦宋简体" panose="02000000000000000000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405" y="302895"/>
                <a:ext cx="4243070" cy="4451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组合 100"/>
          <p:cNvGrpSpPr/>
          <p:nvPr/>
        </p:nvGrpSpPr>
        <p:grpSpPr>
          <a:xfrm>
            <a:off x="692785" y="1274445"/>
            <a:ext cx="2905760" cy="1962785"/>
            <a:chOff x="956" y="1864"/>
            <a:chExt cx="4576" cy="3091"/>
          </a:xfrm>
        </p:grpSpPr>
        <p:sp>
          <p:nvSpPr>
            <p:cNvPr id="31" name="文本框 1783"/>
            <p:cNvSpPr txBox="1"/>
            <p:nvPr/>
          </p:nvSpPr>
          <p:spPr>
            <a:xfrm>
              <a:off x="956" y="1864"/>
              <a:ext cx="414" cy="546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 rot="0">
              <a:off x="2079" y="3582"/>
              <a:ext cx="3453" cy="1373"/>
              <a:chOff x="1972" y="4076"/>
              <a:chExt cx="3453" cy="1373"/>
            </a:xfrm>
          </p:grpSpPr>
          <p:sp>
            <p:nvSpPr>
              <p:cNvPr id="64" name="下箭头 63"/>
              <p:cNvSpPr/>
              <p:nvPr/>
            </p:nvSpPr>
            <p:spPr>
              <a:xfrm>
                <a:off x="2948" y="4076"/>
                <a:ext cx="120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" name="流程图: 可选过程 85"/>
              <p:cNvSpPr/>
              <p:nvPr/>
            </p:nvSpPr>
            <p:spPr>
              <a:xfrm>
                <a:off x="1972" y="4631"/>
                <a:ext cx="1524" cy="818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构型</a:t>
                </a:r>
                <a:endParaRPr lang="en-US" altLang="zh-CN" i="1">
                  <a:highlight>
                    <a:srgbClr val="FFFF00"/>
                  </a:highlight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能量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流程图: 可选过程 87"/>
              <p:cNvSpPr/>
              <p:nvPr/>
            </p:nvSpPr>
            <p:spPr>
              <a:xfrm>
                <a:off x="3663" y="4631"/>
                <a:ext cx="1762" cy="818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均匀相互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作用</a:t>
                </a: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系数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534670" y="3658235"/>
            <a:ext cx="3957955" cy="1955165"/>
            <a:chOff x="485" y="5043"/>
            <a:chExt cx="6233" cy="3079"/>
          </a:xfrm>
        </p:grpSpPr>
        <p:grpSp>
          <p:nvGrpSpPr>
            <p:cNvPr id="11" name="组合 10"/>
            <p:cNvGrpSpPr/>
            <p:nvPr/>
          </p:nvGrpSpPr>
          <p:grpSpPr>
            <a:xfrm rot="0">
              <a:off x="485" y="5043"/>
              <a:ext cx="6233" cy="515"/>
              <a:chOff x="276" y="6493"/>
              <a:chExt cx="6233" cy="515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336" y="7008"/>
                <a:ext cx="6173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398"/>
              <p:cNvGrpSpPr/>
              <p:nvPr/>
            </p:nvGrpSpPr>
            <p:grpSpPr>
              <a:xfrm>
                <a:off x="276" y="6493"/>
                <a:ext cx="463" cy="479"/>
                <a:chOff x="209551" y="3594100"/>
                <a:chExt cx="280988" cy="290513"/>
              </a:xfrm>
              <a:solidFill>
                <a:srgbClr val="157E9F"/>
              </a:solidFill>
            </p:grpSpPr>
            <p:sp>
              <p:nvSpPr>
                <p:cNvPr id="25" name="Freeform 154"/>
                <p:cNvSpPr>
                  <a:spLocks noEditPoints="1"/>
                </p:cNvSpPr>
                <p:nvPr/>
              </p:nvSpPr>
              <p:spPr bwMode="auto">
                <a:xfrm>
                  <a:off x="209551" y="3594100"/>
                  <a:ext cx="280988" cy="290513"/>
                </a:xfrm>
                <a:custGeom>
                  <a:avLst/>
                  <a:gdLst/>
                  <a:ahLst/>
                  <a:cxnLst>
                    <a:cxn ang="0">
                      <a:pos x="25" y="104"/>
                    </a:cxn>
                    <a:cxn ang="0">
                      <a:pos x="40" y="103"/>
                    </a:cxn>
                    <a:cxn ang="0">
                      <a:pos x="84" y="103"/>
                    </a:cxn>
                    <a:cxn ang="0">
                      <a:pos x="99" y="104"/>
                    </a:cxn>
                    <a:cxn ang="0">
                      <a:pos x="108" y="64"/>
                    </a:cxn>
                    <a:cxn ang="0">
                      <a:pos x="99" y="24"/>
                    </a:cxn>
                    <a:cxn ang="0">
                      <a:pos x="62" y="0"/>
                    </a:cxn>
                    <a:cxn ang="0">
                      <a:pos x="25" y="24"/>
                    </a:cxn>
                    <a:cxn ang="0">
                      <a:pos x="16" y="64"/>
                    </a:cxn>
                    <a:cxn ang="0">
                      <a:pos x="62" y="124"/>
                    </a:cxn>
                    <a:cxn ang="0">
                      <a:pos x="62" y="95"/>
                    </a:cxn>
                    <a:cxn ang="0">
                      <a:pos x="62" y="124"/>
                    </a:cxn>
                    <a:cxn ang="0">
                      <a:pos x="39" y="50"/>
                    </a:cxn>
                    <a:cxn ang="0">
                      <a:pos x="62" y="37"/>
                    </a:cxn>
                    <a:cxn ang="0">
                      <a:pos x="85" y="50"/>
                    </a:cxn>
                    <a:cxn ang="0">
                      <a:pos x="85" y="78"/>
                    </a:cxn>
                    <a:cxn ang="0">
                      <a:pos x="62" y="91"/>
                    </a:cxn>
                    <a:cxn ang="0">
                      <a:pos x="39" y="78"/>
                    </a:cxn>
                    <a:cxn ang="0">
                      <a:pos x="34" y="74"/>
                    </a:cxn>
                    <a:cxn ang="0">
                      <a:pos x="34" y="54"/>
                    </a:cxn>
                    <a:cxn ang="0">
                      <a:pos x="34" y="74"/>
                    </a:cxn>
                    <a:cxn ang="0">
                      <a:pos x="42" y="30"/>
                    </a:cxn>
                    <a:cxn ang="0">
                      <a:pos x="48" y="40"/>
                    </a:cxn>
                    <a:cxn ang="0">
                      <a:pos x="67" y="35"/>
                    </a:cxn>
                    <a:cxn ang="0">
                      <a:pos x="85" y="45"/>
                    </a:cxn>
                    <a:cxn ang="0">
                      <a:pos x="67" y="35"/>
                    </a:cxn>
                    <a:cxn ang="0">
                      <a:pos x="102" y="64"/>
                    </a:cxn>
                    <a:cxn ang="0">
                      <a:pos x="90" y="64"/>
                    </a:cxn>
                    <a:cxn ang="0">
                      <a:pos x="85" y="83"/>
                    </a:cxn>
                    <a:cxn ang="0">
                      <a:pos x="67" y="93"/>
                    </a:cxn>
                    <a:cxn ang="0">
                      <a:pos x="85" y="83"/>
                    </a:cxn>
                    <a:cxn ang="0">
                      <a:pos x="57" y="93"/>
                    </a:cxn>
                    <a:cxn ang="0">
                      <a:pos x="39" y="83"/>
                    </a:cxn>
                    <a:cxn ang="0">
                      <a:pos x="116" y="94"/>
                    </a:cxn>
                    <a:cxn ang="0">
                      <a:pos x="86" y="99"/>
                    </a:cxn>
                    <a:cxn ang="0">
                      <a:pos x="105" y="67"/>
                    </a:cxn>
                    <a:cxn ang="0">
                      <a:pos x="99" y="28"/>
                    </a:cxn>
                    <a:cxn ang="0">
                      <a:pos x="105" y="61"/>
                    </a:cxn>
                    <a:cxn ang="0">
                      <a:pos x="86" y="29"/>
                    </a:cxn>
                    <a:cxn ang="0">
                      <a:pos x="62" y="4"/>
                    </a:cxn>
                    <a:cxn ang="0">
                      <a:pos x="62" y="33"/>
                    </a:cxn>
                    <a:cxn ang="0">
                      <a:pos x="62" y="4"/>
                    </a:cxn>
                    <a:cxn ang="0">
                      <a:pos x="25" y="28"/>
                    </a:cxn>
                    <a:cxn ang="0">
                      <a:pos x="35" y="48"/>
                    </a:cxn>
                    <a:cxn ang="0">
                      <a:pos x="8" y="34"/>
                    </a:cxn>
                    <a:cxn ang="0">
                      <a:pos x="35" y="80"/>
                    </a:cxn>
                    <a:cxn ang="0">
                      <a:pos x="25" y="100"/>
                    </a:cxn>
                    <a:cxn ang="0">
                      <a:pos x="8" y="94"/>
                    </a:cxn>
                  </a:cxnLst>
                  <a:rect l="0" t="0" r="r" b="b"/>
                  <a:pathLst>
                    <a:path w="124" h="128">
                      <a:moveTo>
                        <a:pt x="4" y="96"/>
                      </a:moveTo>
                      <a:cubicBezTo>
                        <a:pt x="7" y="101"/>
                        <a:pt x="14" y="104"/>
                        <a:pt x="25" y="104"/>
                      </a:cubicBezTo>
                      <a:cubicBezTo>
                        <a:pt x="25" y="104"/>
                        <a:pt x="25" y="104"/>
                        <a:pt x="25" y="104"/>
                      </a:cubicBezTo>
                      <a:cubicBezTo>
                        <a:pt x="29" y="104"/>
                        <a:pt x="34" y="104"/>
                        <a:pt x="40" y="103"/>
                      </a:cubicBezTo>
                      <a:cubicBezTo>
                        <a:pt x="45" y="118"/>
                        <a:pt x="53" y="128"/>
                        <a:pt x="62" y="128"/>
                      </a:cubicBezTo>
                      <a:cubicBezTo>
                        <a:pt x="71" y="128"/>
                        <a:pt x="79" y="118"/>
                        <a:pt x="84" y="103"/>
                      </a:cubicBezTo>
                      <a:cubicBezTo>
                        <a:pt x="90" y="104"/>
                        <a:pt x="95" y="104"/>
                        <a:pt x="99" y="104"/>
                      </a:cubicBezTo>
                      <a:cubicBezTo>
                        <a:pt x="99" y="104"/>
                        <a:pt x="99" y="104"/>
                        <a:pt x="99" y="104"/>
                      </a:cubicBezTo>
                      <a:cubicBezTo>
                        <a:pt x="110" y="104"/>
                        <a:pt x="117" y="101"/>
                        <a:pt x="120" y="96"/>
                      </a:cubicBezTo>
                      <a:cubicBezTo>
                        <a:pt x="124" y="89"/>
                        <a:pt x="120" y="77"/>
                        <a:pt x="108" y="64"/>
                      </a:cubicBezTo>
                      <a:cubicBezTo>
                        <a:pt x="120" y="51"/>
                        <a:pt x="124" y="39"/>
                        <a:pt x="120" y="32"/>
                      </a:cubicBezTo>
                      <a:cubicBezTo>
                        <a:pt x="117" y="27"/>
                        <a:pt x="110" y="24"/>
                        <a:pt x="99" y="24"/>
                      </a:cubicBezTo>
                      <a:cubicBezTo>
                        <a:pt x="95" y="24"/>
                        <a:pt x="90" y="24"/>
                        <a:pt x="84" y="25"/>
                      </a:cubicBezTo>
                      <a:cubicBezTo>
                        <a:pt x="79" y="10"/>
                        <a:pt x="71" y="0"/>
                        <a:pt x="62" y="0"/>
                      </a:cubicBezTo>
                      <a:cubicBezTo>
                        <a:pt x="53" y="0"/>
                        <a:pt x="45" y="10"/>
                        <a:pt x="40" y="25"/>
                      </a:cubicBezTo>
                      <a:cubicBezTo>
                        <a:pt x="34" y="24"/>
                        <a:pt x="29" y="24"/>
                        <a:pt x="25" y="24"/>
                      </a:cubicBezTo>
                      <a:cubicBezTo>
                        <a:pt x="14" y="24"/>
                        <a:pt x="7" y="27"/>
                        <a:pt x="4" y="32"/>
                      </a:cubicBezTo>
                      <a:cubicBezTo>
                        <a:pt x="0" y="39"/>
                        <a:pt x="4" y="51"/>
                        <a:pt x="16" y="64"/>
                      </a:cubicBezTo>
                      <a:cubicBezTo>
                        <a:pt x="4" y="77"/>
                        <a:pt x="0" y="89"/>
                        <a:pt x="4" y="96"/>
                      </a:cubicBezTo>
                      <a:close/>
                      <a:moveTo>
                        <a:pt x="62" y="124"/>
                      </a:moveTo>
                      <a:cubicBezTo>
                        <a:pt x="55" y="124"/>
                        <a:pt x="48" y="115"/>
                        <a:pt x="43" y="102"/>
                      </a:cubicBezTo>
                      <a:cubicBezTo>
                        <a:pt x="50" y="100"/>
                        <a:pt x="56" y="98"/>
                        <a:pt x="62" y="95"/>
                      </a:cubicBezTo>
                      <a:cubicBezTo>
                        <a:pt x="68" y="98"/>
                        <a:pt x="74" y="100"/>
                        <a:pt x="81" y="102"/>
                      </a:cubicBezTo>
                      <a:cubicBezTo>
                        <a:pt x="76" y="115"/>
                        <a:pt x="69" y="124"/>
                        <a:pt x="62" y="124"/>
                      </a:cubicBezTo>
                      <a:close/>
                      <a:moveTo>
                        <a:pt x="38" y="64"/>
                      </a:moveTo>
                      <a:cubicBezTo>
                        <a:pt x="38" y="59"/>
                        <a:pt x="38" y="55"/>
                        <a:pt x="39" y="50"/>
                      </a:cubicBezTo>
                      <a:cubicBezTo>
                        <a:pt x="42" y="48"/>
                        <a:pt x="46" y="46"/>
                        <a:pt x="50" y="43"/>
                      </a:cubicBezTo>
                      <a:cubicBezTo>
                        <a:pt x="54" y="41"/>
                        <a:pt x="58" y="39"/>
                        <a:pt x="62" y="37"/>
                      </a:cubicBezTo>
                      <a:cubicBezTo>
                        <a:pt x="66" y="39"/>
                        <a:pt x="70" y="41"/>
                        <a:pt x="74" y="43"/>
                      </a:cubicBezTo>
                      <a:cubicBezTo>
                        <a:pt x="78" y="46"/>
                        <a:pt x="82" y="48"/>
                        <a:pt x="85" y="50"/>
                      </a:cubicBezTo>
                      <a:cubicBezTo>
                        <a:pt x="86" y="55"/>
                        <a:pt x="86" y="59"/>
                        <a:pt x="86" y="64"/>
                      </a:cubicBezTo>
                      <a:cubicBezTo>
                        <a:pt x="86" y="69"/>
                        <a:pt x="86" y="73"/>
                        <a:pt x="85" y="78"/>
                      </a:cubicBezTo>
                      <a:cubicBezTo>
                        <a:pt x="82" y="80"/>
                        <a:pt x="78" y="82"/>
                        <a:pt x="74" y="85"/>
                      </a:cubicBezTo>
                      <a:cubicBezTo>
                        <a:pt x="70" y="87"/>
                        <a:pt x="66" y="89"/>
                        <a:pt x="62" y="91"/>
                      </a:cubicBezTo>
                      <a:cubicBezTo>
                        <a:pt x="58" y="89"/>
                        <a:pt x="54" y="87"/>
                        <a:pt x="50" y="85"/>
                      </a:cubicBezTo>
                      <a:cubicBezTo>
                        <a:pt x="46" y="82"/>
                        <a:pt x="42" y="80"/>
                        <a:pt x="39" y="78"/>
                      </a:cubicBezTo>
                      <a:cubicBezTo>
                        <a:pt x="38" y="73"/>
                        <a:pt x="38" y="69"/>
                        <a:pt x="38" y="64"/>
                      </a:cubicBezTo>
                      <a:close/>
                      <a:moveTo>
                        <a:pt x="34" y="74"/>
                      </a:moveTo>
                      <a:cubicBezTo>
                        <a:pt x="30" y="71"/>
                        <a:pt x="26" y="68"/>
                        <a:pt x="22" y="64"/>
                      </a:cubicBezTo>
                      <a:cubicBezTo>
                        <a:pt x="26" y="60"/>
                        <a:pt x="30" y="57"/>
                        <a:pt x="34" y="54"/>
                      </a:cubicBezTo>
                      <a:cubicBezTo>
                        <a:pt x="34" y="57"/>
                        <a:pt x="34" y="60"/>
                        <a:pt x="34" y="64"/>
                      </a:cubicBezTo>
                      <a:cubicBezTo>
                        <a:pt x="34" y="68"/>
                        <a:pt x="34" y="71"/>
                        <a:pt x="34" y="74"/>
                      </a:cubicBezTo>
                      <a:close/>
                      <a:moveTo>
                        <a:pt x="39" y="45"/>
                      </a:moveTo>
                      <a:cubicBezTo>
                        <a:pt x="40" y="40"/>
                        <a:pt x="41" y="35"/>
                        <a:pt x="42" y="30"/>
                      </a:cubicBezTo>
                      <a:cubicBezTo>
                        <a:pt x="47" y="31"/>
                        <a:pt x="52" y="33"/>
                        <a:pt x="57" y="35"/>
                      </a:cubicBezTo>
                      <a:cubicBezTo>
                        <a:pt x="54" y="36"/>
                        <a:pt x="51" y="38"/>
                        <a:pt x="48" y="40"/>
                      </a:cubicBezTo>
                      <a:cubicBezTo>
                        <a:pt x="45" y="42"/>
                        <a:pt x="42" y="43"/>
                        <a:pt x="39" y="45"/>
                      </a:cubicBezTo>
                      <a:close/>
                      <a:moveTo>
                        <a:pt x="67" y="35"/>
                      </a:moveTo>
                      <a:cubicBezTo>
                        <a:pt x="72" y="33"/>
                        <a:pt x="77" y="31"/>
                        <a:pt x="82" y="30"/>
                      </a:cubicBezTo>
                      <a:cubicBezTo>
                        <a:pt x="83" y="35"/>
                        <a:pt x="84" y="40"/>
                        <a:pt x="85" y="45"/>
                      </a:cubicBezTo>
                      <a:cubicBezTo>
                        <a:pt x="82" y="43"/>
                        <a:pt x="79" y="42"/>
                        <a:pt x="76" y="40"/>
                      </a:cubicBezTo>
                      <a:cubicBezTo>
                        <a:pt x="73" y="38"/>
                        <a:pt x="70" y="36"/>
                        <a:pt x="67" y="35"/>
                      </a:cubicBezTo>
                      <a:close/>
                      <a:moveTo>
                        <a:pt x="90" y="54"/>
                      </a:moveTo>
                      <a:cubicBezTo>
                        <a:pt x="94" y="57"/>
                        <a:pt x="98" y="60"/>
                        <a:pt x="102" y="64"/>
                      </a:cubicBezTo>
                      <a:cubicBezTo>
                        <a:pt x="98" y="68"/>
                        <a:pt x="94" y="71"/>
                        <a:pt x="90" y="74"/>
                      </a:cubicBezTo>
                      <a:cubicBezTo>
                        <a:pt x="90" y="71"/>
                        <a:pt x="90" y="68"/>
                        <a:pt x="90" y="64"/>
                      </a:cubicBezTo>
                      <a:cubicBezTo>
                        <a:pt x="90" y="60"/>
                        <a:pt x="90" y="57"/>
                        <a:pt x="90" y="54"/>
                      </a:cubicBezTo>
                      <a:close/>
                      <a:moveTo>
                        <a:pt x="85" y="83"/>
                      </a:moveTo>
                      <a:cubicBezTo>
                        <a:pt x="84" y="88"/>
                        <a:pt x="83" y="93"/>
                        <a:pt x="82" y="98"/>
                      </a:cubicBezTo>
                      <a:cubicBezTo>
                        <a:pt x="77" y="97"/>
                        <a:pt x="72" y="95"/>
                        <a:pt x="67" y="93"/>
                      </a:cubicBezTo>
                      <a:cubicBezTo>
                        <a:pt x="70" y="92"/>
                        <a:pt x="73" y="90"/>
                        <a:pt x="76" y="88"/>
                      </a:cubicBezTo>
                      <a:cubicBezTo>
                        <a:pt x="79" y="86"/>
                        <a:pt x="82" y="85"/>
                        <a:pt x="85" y="83"/>
                      </a:cubicBezTo>
                      <a:close/>
                      <a:moveTo>
                        <a:pt x="48" y="88"/>
                      </a:moveTo>
                      <a:cubicBezTo>
                        <a:pt x="51" y="90"/>
                        <a:pt x="54" y="92"/>
                        <a:pt x="57" y="93"/>
                      </a:cubicBezTo>
                      <a:cubicBezTo>
                        <a:pt x="52" y="95"/>
                        <a:pt x="47" y="97"/>
                        <a:pt x="42" y="98"/>
                      </a:cubicBezTo>
                      <a:cubicBezTo>
                        <a:pt x="41" y="93"/>
                        <a:pt x="40" y="88"/>
                        <a:pt x="39" y="83"/>
                      </a:cubicBezTo>
                      <a:cubicBezTo>
                        <a:pt x="42" y="85"/>
                        <a:pt x="45" y="86"/>
                        <a:pt x="48" y="88"/>
                      </a:cubicBezTo>
                      <a:close/>
                      <a:moveTo>
                        <a:pt x="116" y="94"/>
                      </a:moveTo>
                      <a:cubicBezTo>
                        <a:pt x="114" y="98"/>
                        <a:pt x="108" y="100"/>
                        <a:pt x="99" y="100"/>
                      </a:cubicBezTo>
                      <a:cubicBezTo>
                        <a:pt x="95" y="100"/>
                        <a:pt x="90" y="100"/>
                        <a:pt x="86" y="99"/>
                      </a:cubicBezTo>
                      <a:cubicBezTo>
                        <a:pt x="87" y="93"/>
                        <a:pt x="88" y="87"/>
                        <a:pt x="89" y="80"/>
                      </a:cubicBezTo>
                      <a:cubicBezTo>
                        <a:pt x="95" y="76"/>
                        <a:pt x="101" y="71"/>
                        <a:pt x="105" y="67"/>
                      </a:cubicBezTo>
                      <a:cubicBezTo>
                        <a:pt x="115" y="78"/>
                        <a:pt x="120" y="88"/>
                        <a:pt x="116" y="94"/>
                      </a:cubicBezTo>
                      <a:close/>
                      <a:moveTo>
                        <a:pt x="99" y="28"/>
                      </a:moveTo>
                      <a:cubicBezTo>
                        <a:pt x="108" y="28"/>
                        <a:pt x="114" y="30"/>
                        <a:pt x="116" y="34"/>
                      </a:cubicBezTo>
                      <a:cubicBezTo>
                        <a:pt x="120" y="40"/>
                        <a:pt x="115" y="50"/>
                        <a:pt x="105" y="61"/>
                      </a:cubicBezTo>
                      <a:cubicBezTo>
                        <a:pt x="101" y="57"/>
                        <a:pt x="95" y="52"/>
                        <a:pt x="89" y="48"/>
                      </a:cubicBezTo>
                      <a:cubicBezTo>
                        <a:pt x="88" y="41"/>
                        <a:pt x="87" y="35"/>
                        <a:pt x="86" y="29"/>
                      </a:cubicBezTo>
                      <a:cubicBezTo>
                        <a:pt x="90" y="28"/>
                        <a:pt x="95" y="28"/>
                        <a:pt x="99" y="28"/>
                      </a:cubicBezTo>
                      <a:close/>
                      <a:moveTo>
                        <a:pt x="62" y="4"/>
                      </a:moveTo>
                      <a:cubicBezTo>
                        <a:pt x="69" y="4"/>
                        <a:pt x="76" y="13"/>
                        <a:pt x="81" y="26"/>
                      </a:cubicBezTo>
                      <a:cubicBezTo>
                        <a:pt x="74" y="28"/>
                        <a:pt x="68" y="30"/>
                        <a:pt x="62" y="33"/>
                      </a:cubicBezTo>
                      <a:cubicBezTo>
                        <a:pt x="56" y="30"/>
                        <a:pt x="50" y="28"/>
                        <a:pt x="43" y="26"/>
                      </a:cubicBezTo>
                      <a:cubicBezTo>
                        <a:pt x="48" y="13"/>
                        <a:pt x="55" y="4"/>
                        <a:pt x="62" y="4"/>
                      </a:cubicBezTo>
                      <a:close/>
                      <a:moveTo>
                        <a:pt x="8" y="34"/>
                      </a:moveTo>
                      <a:cubicBezTo>
                        <a:pt x="10" y="30"/>
                        <a:pt x="16" y="28"/>
                        <a:pt x="25" y="28"/>
                      </a:cubicBezTo>
                      <a:cubicBezTo>
                        <a:pt x="29" y="28"/>
                        <a:pt x="34" y="28"/>
                        <a:pt x="38" y="29"/>
                      </a:cubicBezTo>
                      <a:cubicBezTo>
                        <a:pt x="37" y="35"/>
                        <a:pt x="36" y="41"/>
                        <a:pt x="35" y="48"/>
                      </a:cubicBezTo>
                      <a:cubicBezTo>
                        <a:pt x="29" y="52"/>
                        <a:pt x="23" y="57"/>
                        <a:pt x="19" y="61"/>
                      </a:cubicBezTo>
                      <a:cubicBezTo>
                        <a:pt x="9" y="50"/>
                        <a:pt x="4" y="40"/>
                        <a:pt x="8" y="34"/>
                      </a:cubicBezTo>
                      <a:close/>
                      <a:moveTo>
                        <a:pt x="19" y="67"/>
                      </a:moveTo>
                      <a:cubicBezTo>
                        <a:pt x="23" y="71"/>
                        <a:pt x="29" y="76"/>
                        <a:pt x="35" y="80"/>
                      </a:cubicBezTo>
                      <a:cubicBezTo>
                        <a:pt x="36" y="87"/>
                        <a:pt x="37" y="93"/>
                        <a:pt x="38" y="99"/>
                      </a:cubicBezTo>
                      <a:cubicBezTo>
                        <a:pt x="34" y="100"/>
                        <a:pt x="29" y="100"/>
                        <a:pt x="25" y="100"/>
                      </a:cubicBezTo>
                      <a:cubicBezTo>
                        <a:pt x="25" y="100"/>
                        <a:pt x="25" y="100"/>
                        <a:pt x="25" y="100"/>
                      </a:cubicBezTo>
                      <a:cubicBezTo>
                        <a:pt x="16" y="100"/>
                        <a:pt x="10" y="98"/>
                        <a:pt x="8" y="94"/>
                      </a:cubicBezTo>
                      <a:cubicBezTo>
                        <a:pt x="4" y="88"/>
                        <a:pt x="9" y="78"/>
                        <a:pt x="19" y="67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  <p:sp>
              <p:nvSpPr>
                <p:cNvPr id="26" name="Freeform 155"/>
                <p:cNvSpPr>
                  <a:spLocks noEditPoints="1"/>
                </p:cNvSpPr>
                <p:nvPr/>
              </p:nvSpPr>
              <p:spPr bwMode="auto">
                <a:xfrm>
                  <a:off x="327026" y="3716338"/>
                  <a:ext cx="46038" cy="46038"/>
                </a:xfrm>
                <a:custGeom>
                  <a:avLst/>
                  <a:gdLst/>
                  <a:ahLst/>
                  <a:cxnLst>
                    <a:cxn ang="0">
                      <a:pos x="10" y="20"/>
                    </a:cxn>
                    <a:cxn ang="0">
                      <a:pos x="20" y="10"/>
                    </a:cxn>
                    <a:cxn ang="0">
                      <a:pos x="10" y="0"/>
                    </a:cxn>
                    <a:cxn ang="0">
                      <a:pos x="0" y="10"/>
                    </a:cxn>
                    <a:cxn ang="0">
                      <a:pos x="10" y="20"/>
                    </a:cxn>
                    <a:cxn ang="0">
                      <a:pos x="10" y="4"/>
                    </a:cxn>
                    <a:cxn ang="0">
                      <a:pos x="16" y="10"/>
                    </a:cxn>
                    <a:cxn ang="0">
                      <a:pos x="10" y="16"/>
                    </a:cxn>
                    <a:cxn ang="0">
                      <a:pos x="4" y="10"/>
                    </a:cxn>
                    <a:cxn ang="0">
                      <a:pos x="10" y="4"/>
                    </a:cxn>
                  </a:cxnLst>
                  <a:rect l="0" t="0" r="r" b="b"/>
                  <a:pathLst>
                    <a:path w="20" h="20">
                      <a:moveTo>
                        <a:pt x="10" y="20"/>
                      </a:moveTo>
                      <a:cubicBezTo>
                        <a:pt x="16" y="20"/>
                        <a:pt x="20" y="16"/>
                        <a:pt x="20" y="10"/>
                      </a:cubicBezTo>
                      <a:cubicBezTo>
                        <a:pt x="20" y="4"/>
                        <a:pt x="16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lose/>
                      <a:moveTo>
                        <a:pt x="10" y="4"/>
                      </a:moveTo>
                      <a:cubicBezTo>
                        <a:pt x="13" y="4"/>
                        <a:pt x="16" y="7"/>
                        <a:pt x="16" y="10"/>
                      </a:cubicBezTo>
                      <a:cubicBezTo>
                        <a:pt x="16" y="13"/>
                        <a:pt x="13" y="16"/>
                        <a:pt x="10" y="16"/>
                      </a:cubicBezTo>
                      <a:cubicBezTo>
                        <a:pt x="7" y="16"/>
                        <a:pt x="4" y="13"/>
                        <a:pt x="4" y="10"/>
                      </a:cubicBezTo>
                      <a:cubicBezTo>
                        <a:pt x="4" y="7"/>
                        <a:pt x="7" y="4"/>
                        <a:pt x="10" y="4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</p:grpSp>
        </p:grpSp>
        <p:sp>
          <p:nvSpPr>
            <p:cNvPr id="96" name="流程图: 可选过程 95"/>
            <p:cNvSpPr/>
            <p:nvPr/>
          </p:nvSpPr>
          <p:spPr>
            <a:xfrm>
              <a:off x="3920" y="7313"/>
              <a:ext cx="2314" cy="809"/>
            </a:xfrm>
            <a:prstGeom prst="flowChartAlternateProcess">
              <a:avLst/>
            </a:prstGeom>
            <a:solidFill>
              <a:srgbClr val="157E9F"/>
            </a:solidFill>
            <a:ln w="9525" cap="flat" cmpd="sng" algn="ctr">
              <a:solidFill>
                <a:srgbClr val="157E9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空间分布非均匀</a:t>
              </a:r>
              <a:r>
                <a:rPr kumimoji="0" lang="en-US" altLang="zh-CN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取值</a:t>
              </a:r>
              <a:r>
                <a:rPr lang="zh-CN" altLang="en-US" b="1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+mn-ea"/>
                </a:rPr>
                <a:t>±</a:t>
              </a:r>
              <a:r>
                <a:rPr lang="en-US" altLang="zh-CN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J</a:t>
              </a:r>
              <a:endParaRPr kumimoji="0" lang="en-US" altLang="zh-CN" b="1" i="1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00" name="下箭头 99"/>
            <p:cNvSpPr/>
            <p:nvPr/>
          </p:nvSpPr>
          <p:spPr>
            <a:xfrm>
              <a:off x="4768" y="6772"/>
              <a:ext cx="119" cy="453"/>
            </a:xfrm>
            <a:prstGeom prst="downArrow">
              <a:avLst/>
            </a:prstGeom>
            <a:solidFill>
              <a:srgbClr val="157E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5899785" y="3172460"/>
            <a:ext cx="3502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图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标准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Ising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模型：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/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相互作用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均匀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分布</a:t>
            </a:r>
            <a:endParaRPr lang="zh-CN" altLang="en-US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438900" y="5834380"/>
            <a:ext cx="24339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图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随机棒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Ising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模型构型：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相互作用±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均匀分布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98590" y="3701415"/>
            <a:ext cx="2261235" cy="20758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74460" y="979170"/>
            <a:ext cx="2260800" cy="2077200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2529205" y="2378075"/>
            <a:ext cx="76200" cy="287655"/>
          </a:xfrm>
          <a:prstGeom prst="downArrow">
            <a:avLst/>
          </a:prstGeom>
          <a:solidFill>
            <a:srgbClr val="157E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488565" y="1694815"/>
            <a:ext cx="174625" cy="5334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1536001" y="4102989"/>
                <a:ext cx="1925955" cy="5943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001" y="4102989"/>
                <a:ext cx="1925955" cy="594360"/>
              </a:xfrm>
              <a:prstGeom prst="rect">
                <a:avLst/>
              </a:prstGeom>
              <a:blipFill rotWithShape="1">
                <a:blip r:embed="rId5"/>
                <a:stretch>
                  <a:fillRect l="-260" t="-897" r="-234" b="-705"/>
                </a:stretch>
              </a:blip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114300" imgH="215900" progId="Equation.KSEE3">
                  <p:embed/>
                </p:oleObj>
              </mc:Choice>
              <mc:Fallback>
                <p:oleObj name="" r:id="rId6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圆角矩形 22"/>
          <p:cNvSpPr/>
          <p:nvPr/>
        </p:nvSpPr>
        <p:spPr>
          <a:xfrm>
            <a:off x="2837180" y="4088765"/>
            <a:ext cx="231140" cy="5334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流程图: 可选过程 27"/>
          <p:cNvSpPr/>
          <p:nvPr/>
        </p:nvSpPr>
        <p:spPr>
          <a:xfrm>
            <a:off x="5148580" y="1583690"/>
            <a:ext cx="694055" cy="340360"/>
          </a:xfrm>
          <a:prstGeom prst="flowChartAlternateProcess">
            <a:avLst/>
          </a:prstGeom>
          <a:solidFill>
            <a:schemeClr val="accent4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铁磁</a:t>
            </a:r>
            <a:r>
              <a:rPr kumimoji="0" lang="en-US" altLang="zh-CN" sz="1600" b="0" i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endParaRPr kumimoji="0" lang="en-US" altLang="zh-CN" sz="16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1400746" y="5725414"/>
                <a:ext cx="3114040" cy="3022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)+(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46" y="5725414"/>
                <a:ext cx="3114040" cy="302260"/>
              </a:xfrm>
              <a:prstGeom prst="rect">
                <a:avLst/>
              </a:prstGeom>
              <a:blipFill rotWithShape="1">
                <a:blip r:embed="rId8"/>
                <a:stretch>
                  <a:fillRect l="-18" t="-84" r="18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4131945" y="4019550"/>
            <a:ext cx="23425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以</a:t>
            </a:r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的概率设为</a:t>
            </a:r>
            <a:r>
              <a:rPr lang="en-US" altLang="zh-CN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-</a:t>
            </a:r>
            <a:r>
              <a:rPr lang="en-US" altLang="zh-CN" sz="1600" i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en-US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：以（</a:t>
            </a:r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1-p</a:t>
            </a:r>
            <a:r>
              <a:rPr lang="en-US" altLang="zh-CN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)</a:t>
            </a:r>
            <a:r>
              <a:rPr lang="zh-CN" altLang="en-US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的概率设为</a:t>
            </a:r>
            <a:r>
              <a:rPr lang="en-US" altLang="zh-CN" sz="1600" b="1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J</a:t>
            </a:r>
            <a:endParaRPr lang="en-US" altLang="zh-CN" sz="1600" b="1" i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endParaRPr lang="zh-CN" altLang="en-US" sz="16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39" name="流程图: 可选过程 38"/>
          <p:cNvSpPr/>
          <p:nvPr/>
        </p:nvSpPr>
        <p:spPr>
          <a:xfrm>
            <a:off x="5004435" y="2432685"/>
            <a:ext cx="930910" cy="298450"/>
          </a:xfrm>
          <a:prstGeom prst="flowChartAlternateProcess">
            <a:avLst/>
          </a:prstGeom>
          <a:solidFill>
            <a:schemeClr val="accent4"/>
          </a:solidFill>
          <a:ln w="9525" cap="flat" cmpd="sng" algn="ctr">
            <a:solidFill>
              <a:srgbClr val="157E9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反铁磁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-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J</a:t>
            </a:r>
            <a:endParaRPr lang="en-US" altLang="zh-CN" b="1" i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536575" y="915670"/>
            <a:ext cx="3958590" cy="426720"/>
            <a:chOff x="276" y="6408"/>
            <a:chExt cx="6234" cy="672"/>
          </a:xfrm>
        </p:grpSpPr>
        <p:sp>
          <p:nvSpPr>
            <p:cNvPr id="7" name="文本框 1783"/>
            <p:cNvSpPr txBox="1"/>
            <p:nvPr/>
          </p:nvSpPr>
          <p:spPr>
            <a:xfrm>
              <a:off x="748" y="6408"/>
              <a:ext cx="3252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标准铁磁Ising模型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-apple-system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9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24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1783"/>
              <p:cNvSpPr txBox="1"/>
              <p:nvPr/>
            </p:nvSpPr>
            <p:spPr>
              <a:xfrm>
                <a:off x="853440" y="3515995"/>
                <a:ext cx="2830195" cy="558800"/>
              </a:xfrm>
              <a:prstGeom prst="rect">
                <a:avLst/>
              </a:prstGeom>
              <a:noFill/>
            </p:spPr>
            <p:txBody>
              <a:bodyPr wrap="square" lIns="68576" tIns="34287" rIns="68576" bIns="34287" rtlCol="0">
                <a:spAutoFit/>
              </a:bodyPr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14:m>
                  <m:oMath xmlns:m="http://schemas.openxmlformats.org/officeDocument/2006/math">
                    <m:r>
                      <a:rPr lang="zh-CN" altLang="en-US" sz="1800" b="1">
                        <a:solidFill>
                          <a:srgbClr val="1D41D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±</m:t>
                    </m:r>
                    <m:r>
                      <a:rPr lang="zh-CN" altLang="en-US" sz="1800" b="1">
                        <a:solidFill>
                          <a:srgbClr val="1D41D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𝑱</m:t>
                    </m:r>
                  </m:oMath>
                </a14:m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随机棒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Ising模型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：</a:t>
                </a: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33" name="文本框 17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" y="3515995"/>
                <a:ext cx="2830195" cy="5588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/>
          <p:nvPr/>
        </p:nvPicPr>
        <p:blipFill>
          <a:blip r:embed="rId4"/>
          <a:srcRect l="9551" t="36350" r="71320" b="56496"/>
          <a:stretch>
            <a:fillRect/>
          </a:stretch>
        </p:blipFill>
        <p:spPr>
          <a:xfrm>
            <a:off x="5220335" y="1412875"/>
            <a:ext cx="432435" cy="148590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3"/>
          <a:srcRect l="12721" t="44631" r="71356" b="44693"/>
          <a:stretch>
            <a:fillRect/>
          </a:stretch>
        </p:blipFill>
        <p:spPr>
          <a:xfrm>
            <a:off x="5292090" y="2078990"/>
            <a:ext cx="392430" cy="228600"/>
          </a:xfrm>
          <a:prstGeom prst="rect">
            <a:avLst/>
          </a:prstGeom>
        </p:spPr>
      </p:pic>
      <p:sp>
        <p:nvSpPr>
          <p:cNvPr id="30" name="上箭头 29"/>
          <p:cNvSpPr/>
          <p:nvPr/>
        </p:nvSpPr>
        <p:spPr>
          <a:xfrm>
            <a:off x="5796280" y="1268730"/>
            <a:ext cx="144145" cy="28765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72770" y="6308725"/>
            <a:ext cx="4335780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rgbClr val="1D41D5"/>
                </a:solidFill>
              </a:rPr>
              <a:t>2021 年 诺贝尔物理学奖   意大利科学家G Parisi   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7" name="上箭头 36"/>
          <p:cNvSpPr/>
          <p:nvPr/>
        </p:nvSpPr>
        <p:spPr>
          <a:xfrm>
            <a:off x="5791200" y="2019935"/>
            <a:ext cx="144145" cy="28765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上箭头 40"/>
          <p:cNvSpPr/>
          <p:nvPr/>
        </p:nvSpPr>
        <p:spPr>
          <a:xfrm rot="10800000">
            <a:off x="5004435" y="2061210"/>
            <a:ext cx="144145" cy="2876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上箭头 41"/>
          <p:cNvSpPr/>
          <p:nvPr/>
        </p:nvSpPr>
        <p:spPr>
          <a:xfrm>
            <a:off x="5004435" y="1268730"/>
            <a:ext cx="144145" cy="28765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2489"/>
    </mc:Choice>
    <mc:Fallback>
      <p:transition advTm="424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2595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5405" y="375920"/>
            <a:ext cx="403415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lstStyle/>
          <a:p>
            <a:pPr algn="l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、Metropolis 算法及其困难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" name="图片 17"/>
          <p:cNvPicPr/>
          <p:nvPr/>
        </p:nvPicPr>
        <p:blipFill>
          <a:blip r:embed="rId1"/>
          <a:stretch>
            <a:fillRect/>
          </a:stretch>
        </p:blipFill>
        <p:spPr>
          <a:xfrm>
            <a:off x="907415" y="2893695"/>
            <a:ext cx="1969135" cy="192468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5435600" y="2781300"/>
            <a:ext cx="1951355" cy="1996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523936" y="4797044"/>
                <a:ext cx="537210" cy="306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𝐸</m:t>
                    </m:r>
                  </m:oMath>
                </a14:m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old</a:t>
                </a:r>
                <a:endParaRPr lang="en-US" altLang="zh-CN" b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36" y="4797044"/>
                <a:ext cx="537210" cy="306705"/>
              </a:xfrm>
              <a:prstGeom prst="rect">
                <a:avLst/>
              </a:prstGeom>
              <a:blipFill rotWithShape="1">
                <a:blip r:embed="rId3"/>
                <a:stretch>
                  <a:fillRect l="-106" t="-83" r="106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141085" y="4717415"/>
                <a:ext cx="611505" cy="30226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𝐸</m:t>
                      </m:r>
                      <m:r>
                        <a:rPr lang="en-US" altLang="zh-CN" b="1">
                          <a:latin typeface="Cambria Math" panose="02040503050406030204" charset="0"/>
                          <a:cs typeface="Cambria Math" panose="02040503050406030204" charset="0"/>
                        </a:rPr>
                        <m:t>𝐧𝐞𝐰</m:t>
                      </m:r>
                    </m:oMath>
                  </m:oMathPara>
                </a14:m>
                <a:endParaRPr lang="en-US" altLang="zh-CN" b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85" y="4717415"/>
                <a:ext cx="611505" cy="302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1783"/>
              <p:cNvSpPr txBox="1"/>
              <p:nvPr/>
            </p:nvSpPr>
            <p:spPr>
              <a:xfrm>
                <a:off x="853440" y="5034915"/>
                <a:ext cx="4444365" cy="6959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68576" tIns="34287" rIns="68576" bIns="34287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新构型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接受接受概率</a:t>
                </a: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accept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𝑒𝑥𝑝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(−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  <m:r>
                          <a:rPr lang="en-US" altLang="zh-CN" sz="2000" b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𝐧𝐞𝐰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) 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𝑒𝑥𝑝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(−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  <m:r>
                          <a:rPr lang="en-US" altLang="zh-CN" sz="2000" b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𝐨𝐥𝐝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23" name="文本框 17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" y="5034915"/>
                <a:ext cx="4444365" cy="695960"/>
              </a:xfrm>
              <a:prstGeom prst="rect">
                <a:avLst/>
              </a:prstGeom>
              <a:blipFill rotWithShape="1">
                <a:blip r:embed="rId5"/>
                <a:stretch>
                  <a:fillRect l="-114" t="-730" r="-1372" b="-63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 rot="0">
            <a:off x="558165" y="5959475"/>
            <a:ext cx="4824730" cy="426720"/>
            <a:chOff x="276" y="6408"/>
            <a:chExt cx="7598" cy="672"/>
          </a:xfrm>
        </p:grpSpPr>
        <p:sp>
          <p:nvSpPr>
            <p:cNvPr id="25" name="文本框 1783"/>
            <p:cNvSpPr txBox="1"/>
            <p:nvPr/>
          </p:nvSpPr>
          <p:spPr>
            <a:xfrm>
              <a:off x="748" y="6408"/>
              <a:ext cx="7126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样本之间关联较大，产生独立样本较困难</a:t>
              </a:r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29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33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56285" y="1917065"/>
                <a:ext cx="2502535" cy="7607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  <a:sym typeface="+mn-ea"/>
                        </a:rPr>
                        <m:t>𝛑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  <a:sym typeface="+mn-ea"/>
                        </a:rPr>
                        <m:t>({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  <a:sym typeface="+mn-ea"/>
                        </a:rPr>
                        <m:t>}</m:t>
                      </m:r>
                      <m:r>
                        <a:rPr lang="en-US" altLang="zh-CN" sz="2000" b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f>
                        <m:fPr>
                          <m:ctrlP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𝐸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({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}</m:t>
                              </m:r>
                              <m:r>
                                <a:rPr lang="en-US" altLang="zh-CN" sz="2000" b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5" y="1917065"/>
                <a:ext cx="2502535" cy="760730"/>
              </a:xfrm>
              <a:prstGeom prst="rect">
                <a:avLst/>
              </a:prstGeom>
              <a:blipFill rotWithShape="1">
                <a:blip r:embed="rId6"/>
                <a:stretch>
                  <a:fillRect l="-203" t="-668" r="-178" b="-58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40080" y="1543685"/>
                <a:ext cx="343598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 b="1"/>
                  <a:t>给定状态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  <a:sym typeface="+mn-ea"/>
                      </a:rPr>
                      <m:t>{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  <a:sym typeface="+mn-ea"/>
                          </a:rPr>
                          <m:t>𝒊</m:t>
                        </m:r>
                      </m:sub>
                    </m:sSub>
                    <m:r>
                      <a:rPr lang="en-US" altLang="zh-CN" sz="1600" b="1" i="1"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 sz="1600" b="1"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  <a:sym typeface="+mn-ea"/>
                  </a:rPr>
                  <a:t>，满足玻尔兹曼分布</a:t>
                </a:r>
                <a:endParaRPr lang="zh-CN" altLang="en-US" sz="1600" b="1"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1543685"/>
                <a:ext cx="3435985" cy="337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211955" y="1917065"/>
                <a:ext cx="2502535" cy="7880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𝑍</m:t>
                      </m:r>
                      <m:r>
                        <a:rPr lang="en-US" altLang="zh-CN" sz="2000" b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  <a:sym typeface="+mn-ea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𝐸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({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pitchFamily="3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}</m:t>
                              </m:r>
                              <m:r>
                                <a:rPr lang="en-US" altLang="zh-CN" sz="2000" b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  <a:sym typeface="+mn-ea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55" y="1917065"/>
                <a:ext cx="2502535" cy="788035"/>
              </a:xfrm>
              <a:prstGeom prst="rect">
                <a:avLst/>
              </a:prstGeom>
              <a:blipFill rotWithShape="1">
                <a:blip r:embed="rId8"/>
                <a:stretch>
                  <a:fillRect l="-203" t="-645" r="-178" b="-56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 rot="0">
            <a:off x="536575" y="915670"/>
            <a:ext cx="5394325" cy="426720"/>
            <a:chOff x="276" y="6408"/>
            <a:chExt cx="8495" cy="672"/>
          </a:xfrm>
        </p:grpSpPr>
        <p:sp>
          <p:nvSpPr>
            <p:cNvPr id="7" name="文本框 1783"/>
            <p:cNvSpPr txBox="1"/>
            <p:nvPr/>
          </p:nvSpPr>
          <p:spPr>
            <a:xfrm>
              <a:off x="748" y="6408"/>
              <a:ext cx="8023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Metropolis 算法：局域更新</a:t>
              </a: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, 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最简单的</a:t>
              </a: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MC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算法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-apple-system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10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11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pic>
        <p:nvPicPr>
          <p:cNvPr id="12" name="图片 11"/>
          <p:cNvPicPr/>
          <p:nvPr/>
        </p:nvPicPr>
        <p:blipFill>
          <a:blip r:embed="rId9"/>
          <a:stretch>
            <a:fillRect/>
          </a:stretch>
        </p:blipFill>
        <p:spPr>
          <a:xfrm>
            <a:off x="5427980" y="5156835"/>
            <a:ext cx="3220720" cy="14306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4675" y="6462395"/>
            <a:ext cx="4772025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600" b="1">
                <a:solidFill>
                  <a:srgbClr val="1D41D5"/>
                </a:solidFill>
              </a:rPr>
              <a:t>N. Metropolis, Journal of Chemical Physics, 1953</a:t>
            </a:r>
            <a:endParaRPr lang="zh-CN" altLang="en-US" sz="1600" b="1">
              <a:solidFill>
                <a:srgbClr val="1D41D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876486" y="3800729"/>
                <a:ext cx="712470" cy="29654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486" y="3800729"/>
                <a:ext cx="712470" cy="296545"/>
              </a:xfrm>
              <a:prstGeom prst="rect">
                <a:avLst/>
              </a:prstGeom>
              <a:blipFill rotWithShape="1">
                <a:blip r:embed="rId10"/>
                <a:stretch>
                  <a:fillRect l="-704" t="-1799" r="-633" b="-1413"/>
                </a:stretch>
              </a:blip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rcRect l="14600" t="4644" r="14333" b="4244"/>
          <a:stretch>
            <a:fillRect/>
          </a:stretch>
        </p:blipFill>
        <p:spPr>
          <a:xfrm>
            <a:off x="7412990" y="1008380"/>
            <a:ext cx="1506220" cy="193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103"/>
    </mc:Choice>
    <mc:Fallback>
      <p:transition advTm="5710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2595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5405" y="375920"/>
            <a:ext cx="403415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lstStyle/>
          <a:p>
            <a:pPr algn="l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、Swendsen-Wang</a:t>
            </a:r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算法及其困难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 rot="0">
            <a:off x="502920" y="915035"/>
            <a:ext cx="4970145" cy="426720"/>
            <a:chOff x="276" y="6408"/>
            <a:chExt cx="7827" cy="672"/>
          </a:xfrm>
        </p:grpSpPr>
        <p:sp>
          <p:nvSpPr>
            <p:cNvPr id="31" name="文本框 1783"/>
            <p:cNvSpPr txBox="1"/>
            <p:nvPr/>
          </p:nvSpPr>
          <p:spPr>
            <a:xfrm>
              <a:off x="748" y="6408"/>
              <a:ext cx="7355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Swendswen-Wang </a:t>
              </a: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(SW)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算法：集团更新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7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 rot="0">
            <a:off x="502920" y="3777615"/>
            <a:ext cx="8126095" cy="786130"/>
            <a:chOff x="276" y="6408"/>
            <a:chExt cx="12797" cy="1238"/>
          </a:xfrm>
        </p:grpSpPr>
        <p:sp>
          <p:nvSpPr>
            <p:cNvPr id="25" name="文本框 1783"/>
            <p:cNvSpPr txBox="1"/>
            <p:nvPr/>
          </p:nvSpPr>
          <p:spPr>
            <a:xfrm>
              <a:off x="748" y="6408"/>
              <a:ext cx="12325" cy="1238"/>
            </a:xfrm>
            <a:prstGeom prst="rect">
              <a:avLst/>
            </a:prstGeom>
            <a:noFill/>
          </p:spPr>
          <p:txBody>
            <a:bodyPr wrap="square" lIns="68576" tIns="34287" rIns="68576" bIns="34287" rtlCol="0">
              <a:spAutoFit/>
            </a:bodyPr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相邻自旋，如果取值相同，按照一定概率链接在一起，形成集团；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  若相邻自旋不相同，则不连在一起；每个集团按照1/2概率翻转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29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33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pic>
        <p:nvPicPr>
          <p:cNvPr id="2" name="图片 1"/>
          <p:cNvPicPr/>
          <p:nvPr/>
        </p:nvPicPr>
        <p:blipFill>
          <a:blip r:embed="rId1"/>
          <a:srcRect l="49910"/>
          <a:stretch>
            <a:fillRect/>
          </a:stretch>
        </p:blipFill>
        <p:spPr>
          <a:xfrm>
            <a:off x="2053590" y="1628775"/>
            <a:ext cx="4480560" cy="17259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 rot="0">
            <a:off x="508635" y="5178425"/>
            <a:ext cx="3958590" cy="426720"/>
            <a:chOff x="276" y="6408"/>
            <a:chExt cx="6234" cy="672"/>
          </a:xfrm>
        </p:grpSpPr>
        <p:sp>
          <p:nvSpPr>
            <p:cNvPr id="5" name="文本框 1783"/>
            <p:cNvSpPr txBox="1"/>
            <p:nvPr/>
          </p:nvSpPr>
          <p:spPr>
            <a:xfrm>
              <a:off x="748" y="6408"/>
              <a:ext cx="5468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困难：针对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无序和阻挫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体系失效 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8" name="Freeform 154"/>
              <p:cNvSpPr>
                <a:spLocks noEditPoints="1"/>
              </p:cNvSpPr>
              <p:nvPr/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9" name="Freeform 155"/>
              <p:cNvSpPr>
                <a:spLocks noEditPoints="1"/>
              </p:cNvSpPr>
              <p:nvPr/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31825" y="6092825"/>
            <a:ext cx="8183880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b="1">
                <a:solidFill>
                  <a:srgbClr val="1D41D5"/>
                </a:solidFill>
              </a:rPr>
              <a:t>Robert H. Swendsen and Jian-Sheng Wang，Phys. Rev. Lett. 58, 86 (1987).</a:t>
            </a:r>
            <a:endParaRPr lang="zh-CN" altLang="en-US" sz="1600" b="1">
              <a:solidFill>
                <a:srgbClr val="1D41D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460" y="836930"/>
            <a:ext cx="1759585" cy="2557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2221"/>
    </mc:Choice>
    <mc:Fallback>
      <p:transition advTm="322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/>
        </p:nvPicPr>
        <p:blipFill>
          <a:blip r:embed="rId1"/>
          <a:srcRect l="19292" t="54023" r="19377"/>
          <a:stretch>
            <a:fillRect/>
          </a:stretch>
        </p:blipFill>
        <p:spPr>
          <a:xfrm>
            <a:off x="6443980" y="4293235"/>
            <a:ext cx="1950720" cy="167132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2595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5405" y="375920"/>
            <a:ext cx="403415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阻挫和无序体系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2" name="组合 21"/>
          <p:cNvGrpSpPr/>
          <p:nvPr>
            <p:custDataLst>
              <p:tags r:id="rId2"/>
            </p:custDataLst>
          </p:nvPr>
        </p:nvGrpSpPr>
        <p:grpSpPr>
          <a:xfrm rot="0">
            <a:off x="502920" y="915035"/>
            <a:ext cx="3958590" cy="426720"/>
            <a:chOff x="276" y="6408"/>
            <a:chExt cx="6234" cy="672"/>
          </a:xfrm>
        </p:grpSpPr>
        <p:sp>
          <p:nvSpPr>
            <p:cNvPr id="31" name="文本框 1783"/>
            <p:cNvSpPr txBox="1"/>
            <p:nvPr>
              <p:custDataLst>
                <p:tags r:id="rId3"/>
              </p:custDataLst>
            </p:nvPr>
          </p:nvSpPr>
          <p:spPr>
            <a:xfrm>
              <a:off x="748" y="6408"/>
              <a:ext cx="4617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阻挫体系：反铁磁三角晶格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>
              <p:custDataLst>
                <p:tags r:id="rId4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7" name="Freeform 154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grpSp>
        <p:nvGrpSpPr>
          <p:cNvPr id="24" name="组合 23"/>
          <p:cNvGrpSpPr/>
          <p:nvPr>
            <p:custDataLst>
              <p:tags r:id="rId7"/>
            </p:custDataLst>
          </p:nvPr>
        </p:nvGrpSpPr>
        <p:grpSpPr>
          <a:xfrm rot="0">
            <a:off x="502920" y="3043555"/>
            <a:ext cx="8126095" cy="426720"/>
            <a:chOff x="276" y="6408"/>
            <a:chExt cx="12797" cy="672"/>
          </a:xfrm>
        </p:grpSpPr>
        <p:sp>
          <p:nvSpPr>
            <p:cNvPr id="25" name="文本框 1783"/>
            <p:cNvSpPr txBox="1"/>
            <p:nvPr>
              <p:custDataLst>
                <p:tags r:id="rId8"/>
              </p:custDataLst>
            </p:nvPr>
          </p:nvSpPr>
          <p:spPr>
            <a:xfrm>
              <a:off x="748" y="6408"/>
              <a:ext cx="12325" cy="672"/>
            </a:xfrm>
            <a:prstGeom prst="rect">
              <a:avLst/>
            </a:prstGeom>
            <a:noFill/>
          </p:spPr>
          <p:txBody>
            <a:bodyPr wrap="square" lIns="68576" tIns="34287" rIns="68576" bIns="34287" rtlCol="0">
              <a:spAutoFit/>
            </a:bodyPr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阻挫体系：正方晶格 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6" name="直接连接符 25"/>
            <p:cNvCxnSpPr/>
            <p:nvPr>
              <p:custDataLst>
                <p:tags r:id="rId9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29" name="Freeform 154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33" name="Freeform 155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grpSp>
        <p:nvGrpSpPr>
          <p:cNvPr id="3" name="组合 2"/>
          <p:cNvGrpSpPr/>
          <p:nvPr>
            <p:custDataLst>
              <p:tags r:id="rId12"/>
            </p:custDataLst>
          </p:nvPr>
        </p:nvGrpSpPr>
        <p:grpSpPr>
          <a:xfrm rot="0">
            <a:off x="514350" y="5232400"/>
            <a:ext cx="4603115" cy="426720"/>
            <a:chOff x="276" y="6408"/>
            <a:chExt cx="7249" cy="672"/>
          </a:xfrm>
        </p:grpSpPr>
        <p:sp>
          <p:nvSpPr>
            <p:cNvPr id="5" name="文本框 1783"/>
            <p:cNvSpPr txBox="1"/>
            <p:nvPr>
              <p:custDataLst>
                <p:tags r:id="rId13"/>
              </p:custDataLst>
            </p:nvPr>
          </p:nvSpPr>
          <p:spPr>
            <a:xfrm>
              <a:off x="748" y="6408"/>
              <a:ext cx="6777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困难：集团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算法针对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无序和阻挫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体系失效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14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8" name="Freeform 154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9" name="Freeform 155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700020" y="1581150"/>
                <a:ext cx="1800225" cy="9220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800" b="1"/>
                  <a:t>不论取蓝色</a:t>
                </a:r>
                <a:endParaRPr lang="zh-CN" altLang="en-US" sz="1800" b="1"/>
              </a:p>
              <a:p>
                <a:pPr algn="just"/>
                <a:r>
                  <a:rPr lang="zh-CN" altLang="en-US" sz="1800" b="1"/>
                  <a:t>还是红色，能量二重简</a:t>
                </a:r>
                <a:r>
                  <a:rPr lang="zh-CN" altLang="en-US" sz="1800" b="1"/>
                  <a:t>并</a:t>
                </a:r>
                <a:endParaRPr lang="zh-CN" altLang="en-US" sz="1800" b="1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2700020" y="1581150"/>
                <a:ext cx="1800225" cy="92202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/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81050" y="1475740"/>
            <a:ext cx="1600200" cy="1021080"/>
          </a:xfrm>
          <a:prstGeom prst="rect">
            <a:avLst/>
          </a:prstGeom>
        </p:spPr>
      </p:pic>
      <p:pic>
        <p:nvPicPr>
          <p:cNvPr id="21" name="图片 20"/>
          <p:cNvPicPr/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12140" y="3860800"/>
            <a:ext cx="1463040" cy="982980"/>
          </a:xfrm>
          <a:prstGeom prst="rect">
            <a:avLst/>
          </a:prstGeom>
        </p:spPr>
      </p:pic>
      <p:sp>
        <p:nvSpPr>
          <p:cNvPr id="2" name="文本框 1783"/>
          <p:cNvSpPr txBox="1"/>
          <p:nvPr>
            <p:custDataLst>
              <p:tags r:id="rId24"/>
            </p:custDataLst>
          </p:nvPr>
        </p:nvSpPr>
        <p:spPr>
          <a:xfrm>
            <a:off x="941070" y="5861685"/>
            <a:ext cx="4634230" cy="426720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SW</a:t>
            </a: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集团过大：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无法捕捉到自旋之间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真实关联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47535" y="4886325"/>
            <a:ext cx="575945" cy="6534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4874831" y="1281684"/>
                <a:ext cx="3315970" cy="5835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𝐸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𝐽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800" i="1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831" y="1281684"/>
                <a:ext cx="3315970" cy="583565"/>
              </a:xfrm>
              <a:prstGeom prst="rect">
                <a:avLst/>
              </a:prstGeom>
              <a:blipFill rotWithShape="1">
                <a:blip r:embed="rId25"/>
                <a:stretch>
                  <a:fillRect l="-17" t="-44" r="17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4869751" y="1805559"/>
                <a:ext cx="3654425" cy="5530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𝐸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751" y="1805559"/>
                <a:ext cx="3654425" cy="553085"/>
              </a:xfrm>
              <a:prstGeom prst="rect">
                <a:avLst/>
              </a:prstGeom>
              <a:blipFill rotWithShape="1">
                <a:blip r:embed="rId26"/>
                <a:stretch>
                  <a:fillRect l="-16" t="-46" r="16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2196401" y="3575939"/>
                <a:ext cx="3706495" cy="5835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𝐸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𝐽𝑆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𝐽𝑆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80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01" y="3575939"/>
                <a:ext cx="3706495" cy="583565"/>
              </a:xfrm>
              <a:prstGeom prst="rect">
                <a:avLst/>
              </a:prstGeom>
              <a:blipFill rotWithShape="1">
                <a:blip r:embed="rId27"/>
                <a:stretch>
                  <a:fillRect l="-15" t="-44" r="15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上箭头 37"/>
          <p:cNvSpPr/>
          <p:nvPr/>
        </p:nvSpPr>
        <p:spPr>
          <a:xfrm>
            <a:off x="1188085" y="2457450"/>
            <a:ext cx="144145" cy="28765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上箭头 39"/>
          <p:cNvSpPr/>
          <p:nvPr/>
        </p:nvSpPr>
        <p:spPr>
          <a:xfrm rot="10800000">
            <a:off x="1764030" y="1628775"/>
            <a:ext cx="144145" cy="2876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上箭头 40"/>
          <p:cNvSpPr/>
          <p:nvPr/>
        </p:nvSpPr>
        <p:spPr>
          <a:xfrm>
            <a:off x="5507990" y="2421255"/>
            <a:ext cx="144145" cy="28765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上箭头 41"/>
          <p:cNvSpPr/>
          <p:nvPr/>
        </p:nvSpPr>
        <p:spPr>
          <a:xfrm rot="10800000">
            <a:off x="6012180" y="2436495"/>
            <a:ext cx="144145" cy="2876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上箭头 42"/>
          <p:cNvSpPr/>
          <p:nvPr/>
        </p:nvSpPr>
        <p:spPr>
          <a:xfrm rot="10800000">
            <a:off x="6743700" y="2449830"/>
            <a:ext cx="144145" cy="2876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上箭头 43"/>
          <p:cNvSpPr/>
          <p:nvPr/>
        </p:nvSpPr>
        <p:spPr>
          <a:xfrm>
            <a:off x="7740015" y="2416175"/>
            <a:ext cx="144145" cy="28765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235825" y="240728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38160" y="237807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上箭头 47"/>
          <p:cNvSpPr/>
          <p:nvPr/>
        </p:nvSpPr>
        <p:spPr>
          <a:xfrm rot="10800000">
            <a:off x="514350" y="4580890"/>
            <a:ext cx="144145" cy="2876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上箭头 48"/>
          <p:cNvSpPr/>
          <p:nvPr/>
        </p:nvSpPr>
        <p:spPr>
          <a:xfrm rot="10800000">
            <a:off x="497840" y="3846830"/>
            <a:ext cx="144145" cy="2876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上箭头 49"/>
          <p:cNvSpPr/>
          <p:nvPr/>
        </p:nvSpPr>
        <p:spPr>
          <a:xfrm rot="10800000">
            <a:off x="1908175" y="4580890"/>
            <a:ext cx="144145" cy="2876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上箭头 50"/>
          <p:cNvSpPr/>
          <p:nvPr/>
        </p:nvSpPr>
        <p:spPr>
          <a:xfrm rot="10800000">
            <a:off x="5292090" y="4653280"/>
            <a:ext cx="144145" cy="2876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上箭头 51"/>
          <p:cNvSpPr/>
          <p:nvPr/>
        </p:nvSpPr>
        <p:spPr>
          <a:xfrm rot="10800000">
            <a:off x="4140200" y="4653280"/>
            <a:ext cx="144145" cy="2876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3641026" y="4076954"/>
                <a:ext cx="2586990" cy="5530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26" y="4076954"/>
                <a:ext cx="2586990" cy="553085"/>
              </a:xfrm>
              <a:prstGeom prst="rect">
                <a:avLst/>
              </a:prstGeom>
              <a:blipFill rotWithShape="1">
                <a:blip r:embed="rId28"/>
                <a:stretch>
                  <a:fillRect l="-22" t="-46" r="22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3407"/>
    </mc:Choice>
    <mc:Fallback>
      <p:transition advTm="5340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2595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5405" y="375920"/>
            <a:ext cx="403415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张量网络方法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及其困难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2" name="组合 21"/>
          <p:cNvGrpSpPr/>
          <p:nvPr>
            <p:custDataLst>
              <p:tags r:id="rId1"/>
            </p:custDataLst>
          </p:nvPr>
        </p:nvGrpSpPr>
        <p:grpSpPr>
          <a:xfrm rot="0">
            <a:off x="502920" y="915035"/>
            <a:ext cx="3958590" cy="426720"/>
            <a:chOff x="276" y="6408"/>
            <a:chExt cx="6234" cy="672"/>
          </a:xfrm>
        </p:grpSpPr>
        <p:sp>
          <p:nvSpPr>
            <p:cNvPr id="31" name="文本框 1783"/>
            <p:cNvSpPr txBox="1"/>
            <p:nvPr>
              <p:custDataLst>
                <p:tags r:id="rId2"/>
              </p:custDataLst>
            </p:nvPr>
          </p:nvSpPr>
          <p:spPr>
            <a:xfrm>
              <a:off x="748" y="6408"/>
              <a:ext cx="3201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矢量、矩阵、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张量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>
              <p:custDataLst>
                <p:tags r:id="rId3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7" name="Freeform 15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40435" y="1329055"/>
            <a:ext cx="3604895" cy="18326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150" y="6435090"/>
            <a:ext cx="3866515" cy="33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r>
              <a:rPr lang="en-US" altLang="zh-CN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T. Xiang, book, 2023;  S.-J. Ran book (2020).</a:t>
            </a:r>
            <a:endParaRPr lang="en-US" altLang="zh-CN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003800" y="1771015"/>
                <a:ext cx="2736850" cy="9131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𝑍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}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𝛽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Tr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×⋯×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0" y="1771015"/>
                <a:ext cx="2736850" cy="91313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rcRect r="61594" b="67571"/>
          <a:stretch>
            <a:fillRect/>
          </a:stretch>
        </p:blipFill>
        <p:spPr>
          <a:xfrm>
            <a:off x="756285" y="3932555"/>
            <a:ext cx="1452245" cy="6610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rcRect l="49506" t="3209" r="987" b="56948"/>
          <a:stretch>
            <a:fillRect/>
          </a:stretch>
        </p:blipFill>
        <p:spPr>
          <a:xfrm>
            <a:off x="2589530" y="3790950"/>
            <a:ext cx="1871980" cy="812165"/>
          </a:xfrm>
          <a:prstGeom prst="rect">
            <a:avLst/>
          </a:prstGeom>
        </p:spPr>
      </p:pic>
      <p:grpSp>
        <p:nvGrpSpPr>
          <p:cNvPr id="34" name="组合 33"/>
          <p:cNvGrpSpPr/>
          <p:nvPr>
            <p:custDataLst>
              <p:tags r:id="rId10"/>
            </p:custDataLst>
          </p:nvPr>
        </p:nvGrpSpPr>
        <p:grpSpPr>
          <a:xfrm rot="0">
            <a:off x="558165" y="3338195"/>
            <a:ext cx="3958590" cy="426720"/>
            <a:chOff x="276" y="6408"/>
            <a:chExt cx="6234" cy="672"/>
          </a:xfrm>
        </p:grpSpPr>
        <p:sp>
          <p:nvSpPr>
            <p:cNvPr id="38" name="文本框 1783"/>
            <p:cNvSpPr txBox="1"/>
            <p:nvPr>
              <p:custDataLst>
                <p:tags r:id="rId11"/>
              </p:custDataLst>
            </p:nvPr>
          </p:nvSpPr>
          <p:spPr>
            <a:xfrm>
              <a:off x="748" y="6408"/>
              <a:ext cx="3454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量子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自旋体系和张量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9" name="直接连接符 38"/>
            <p:cNvCxnSpPr/>
            <p:nvPr>
              <p:custDataLst>
                <p:tags r:id="rId12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41" name="Freeform 154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2" name="Freeform 155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43" name="文本框 1783"/>
          <p:cNvSpPr txBox="1"/>
          <p:nvPr>
            <p:custDataLst>
              <p:tags r:id="rId15"/>
            </p:custDataLst>
          </p:nvPr>
        </p:nvSpPr>
        <p:spPr>
          <a:xfrm>
            <a:off x="769620" y="4613275"/>
            <a:ext cx="3089275" cy="426720"/>
          </a:xfrm>
          <a:prstGeom prst="rect">
            <a:avLst/>
          </a:prstGeom>
          <a:noFill/>
        </p:spPr>
        <p:txBody>
          <a:bodyPr wrap="square" lIns="68576" tIns="34287" rIns="68576" bIns="34287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波函数可以用矩阵乘积态</a:t>
            </a: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4" name="直接连接符 43"/>
          <p:cNvCxnSpPr>
            <a:stCxn id="4" idx="2"/>
          </p:cNvCxnSpPr>
          <p:nvPr/>
        </p:nvCxnSpPr>
        <p:spPr>
          <a:xfrm>
            <a:off x="4622800" y="720090"/>
            <a:ext cx="20955" cy="6137910"/>
          </a:xfrm>
          <a:prstGeom prst="line">
            <a:avLst/>
          </a:prstGeom>
          <a:ln w="31750" cap="rnd">
            <a:solidFill>
              <a:srgbClr val="FF0000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16"/>
          <a:srcRect l="18322" t="6271" r="20502" b="5642"/>
          <a:stretch>
            <a:fillRect/>
          </a:stretch>
        </p:blipFill>
        <p:spPr>
          <a:xfrm>
            <a:off x="2219960" y="5059680"/>
            <a:ext cx="1433195" cy="122872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940435" y="5542915"/>
            <a:ext cx="103187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60000"/>
              </a:spcAft>
            </a:pPr>
            <a:r>
              <a:rPr lang="zh-CN" altLang="en-US" sz="1600" b="0" i="0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Roboto"/>
                <a:ea typeface="Roboto"/>
              </a:rPr>
              <a:t>矩阵乘积态的推广</a:t>
            </a:r>
            <a:endParaRPr lang="zh-CN" altLang="en-US" sz="1600" b="0" i="0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Roboto"/>
              <a:ea typeface="Roboto"/>
            </a:endParaRPr>
          </a:p>
        </p:txBody>
      </p:sp>
      <p:pic>
        <p:nvPicPr>
          <p:cNvPr id="49" name="图片 48"/>
          <p:cNvPicPr/>
          <p:nvPr/>
        </p:nvPicPr>
        <p:blipFill>
          <a:blip r:embed="rId17"/>
          <a:stretch>
            <a:fillRect/>
          </a:stretch>
        </p:blipFill>
        <p:spPr>
          <a:xfrm>
            <a:off x="5034915" y="2790825"/>
            <a:ext cx="3013710" cy="1718945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50" name="组合 49"/>
          <p:cNvGrpSpPr/>
          <p:nvPr>
            <p:custDataLst>
              <p:tags r:id="rId18"/>
            </p:custDataLst>
          </p:nvPr>
        </p:nvGrpSpPr>
        <p:grpSpPr>
          <a:xfrm rot="0">
            <a:off x="4863465" y="898525"/>
            <a:ext cx="3958590" cy="786130"/>
            <a:chOff x="276" y="6408"/>
            <a:chExt cx="6234" cy="1238"/>
          </a:xfrm>
        </p:grpSpPr>
        <p:sp>
          <p:nvSpPr>
            <p:cNvPr id="51" name="文本框 1783"/>
            <p:cNvSpPr txBox="1"/>
            <p:nvPr>
              <p:custDataLst>
                <p:tags r:id="rId19"/>
              </p:custDataLst>
            </p:nvPr>
          </p:nvSpPr>
          <p:spPr>
            <a:xfrm>
              <a:off x="748" y="6408"/>
              <a:ext cx="4534" cy="1238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经典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自旋体系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配分函数可用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张量网络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表示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52" name="直接连接符 51"/>
            <p:cNvCxnSpPr/>
            <p:nvPr>
              <p:custDataLst>
                <p:tags r:id="rId20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58" name="Freeform 154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59" name="Freeform 155"/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grpSp>
        <p:nvGrpSpPr>
          <p:cNvPr id="60" name="组合 59"/>
          <p:cNvGrpSpPr/>
          <p:nvPr>
            <p:custDataLst>
              <p:tags r:id="rId23"/>
            </p:custDataLst>
          </p:nvPr>
        </p:nvGrpSpPr>
        <p:grpSpPr>
          <a:xfrm rot="0">
            <a:off x="4846955" y="4756785"/>
            <a:ext cx="3958590" cy="786130"/>
            <a:chOff x="276" y="6408"/>
            <a:chExt cx="6234" cy="1238"/>
          </a:xfrm>
        </p:grpSpPr>
        <p:sp>
          <p:nvSpPr>
            <p:cNvPr id="61" name="文本框 1783"/>
            <p:cNvSpPr txBox="1"/>
            <p:nvPr>
              <p:custDataLst>
                <p:tags r:id="rId24"/>
              </p:custDataLst>
            </p:nvPr>
          </p:nvSpPr>
          <p:spPr>
            <a:xfrm>
              <a:off x="748" y="6408"/>
              <a:ext cx="3921" cy="1238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张量方法遇到的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困难：</a:t>
              </a:r>
              <a:endPara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维度截断，系统误差</a:t>
              </a:r>
              <a:endPara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2" name="直接连接符 61"/>
            <p:cNvCxnSpPr/>
            <p:nvPr>
              <p:custDataLst>
                <p:tags r:id="rId25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64" name="Freeform 154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65" name="Freeform 155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pic>
        <p:nvPicPr>
          <p:cNvPr id="66" name="图片 65"/>
          <p:cNvPicPr/>
          <p:nvPr/>
        </p:nvPicPr>
        <p:blipFill>
          <a:blip r:embed="rId28"/>
          <a:stretch>
            <a:fillRect/>
          </a:stretch>
        </p:blipFill>
        <p:spPr>
          <a:xfrm>
            <a:off x="4805045" y="5593080"/>
            <a:ext cx="2223135" cy="82423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图片 1"/>
          <p:cNvPicPr/>
          <p:nvPr/>
        </p:nvPicPr>
        <p:blipFill>
          <a:blip r:embed="rId29"/>
          <a:stretch>
            <a:fillRect/>
          </a:stretch>
        </p:blipFill>
        <p:spPr>
          <a:xfrm>
            <a:off x="7091680" y="5547360"/>
            <a:ext cx="1789430" cy="869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61890" y="6447790"/>
            <a:ext cx="3048000" cy="306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From Pan Zhang’s  Lectures 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(github)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8930"/>
    </mc:Choice>
    <mc:Fallback>
      <p:transition advTm="4893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605241" y="375795"/>
            <a:ext cx="6538763" cy="3632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0" y="375676"/>
            <a:ext cx="363215" cy="36833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r>
              <a:rPr lang="en-US" altLang="zh-CN" sz="2700" dirty="0"/>
              <a:t>1</a:t>
            </a:r>
            <a:endParaRPr lang="zh-CN" altLang="en-US" sz="27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590915" y="374400"/>
            <a:ext cx="368300" cy="363220"/>
            <a:chOff x="13529" y="1649"/>
            <a:chExt cx="580" cy="572"/>
          </a:xfrm>
        </p:grpSpPr>
        <p:sp>
          <p:nvSpPr>
            <p:cNvPr id="56" name="圆角矩形 55"/>
            <p:cNvSpPr/>
            <p:nvPr/>
          </p:nvSpPr>
          <p:spPr>
            <a:xfrm rot="16200000" flipV="1">
              <a:off x="13533" y="1645"/>
              <a:ext cx="572" cy="580"/>
            </a:xfrm>
            <a:prstGeom prst="roundRect">
              <a:avLst>
                <a:gd name="adj" fmla="val 5039"/>
              </a:avLst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4" tIns="34287" rIns="68574" bIns="34287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6"/>
            <p:cNvSpPr/>
            <p:nvPr/>
          </p:nvSpPr>
          <p:spPr bwMode="auto">
            <a:xfrm>
              <a:off x="13653" y="1775"/>
              <a:ext cx="331" cy="320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53200" y="242595"/>
            <a:ext cx="1207770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5405" y="375920"/>
            <a:ext cx="4034155" cy="344170"/>
          </a:xfrm>
          <a:prstGeom prst="rect">
            <a:avLst/>
          </a:prstGeom>
        </p:spPr>
        <p:txBody>
          <a:bodyPr wrap="square" lIns="68571" tIns="34286" rIns="68571" bIns="34286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、解决方案</a:t>
            </a:r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TNMC 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086453" y="6397712"/>
            <a:ext cx="2057401" cy="273844"/>
          </a:xfrm>
        </p:spPr>
        <p:txBody>
          <a:bodyPr/>
          <a:p>
            <a:fld id="{8592E714-8771-4256-B120-A1444CD7D5F3}" type="slidenum">
              <a:rPr lang="zh-HK" altLang="en-US" sz="1800" b="1">
                <a:solidFill>
                  <a:prstClr val="black">
                    <a:tint val="75000"/>
                  </a:prstClr>
                </a:solidFill>
              </a:rPr>
            </a:fld>
            <a:endParaRPr lang="zh-HK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2" name="组合 21"/>
          <p:cNvGrpSpPr/>
          <p:nvPr>
            <p:custDataLst>
              <p:tags r:id="rId1"/>
            </p:custDataLst>
          </p:nvPr>
        </p:nvGrpSpPr>
        <p:grpSpPr>
          <a:xfrm rot="0">
            <a:off x="502920" y="915035"/>
            <a:ext cx="3958590" cy="426720"/>
            <a:chOff x="276" y="6408"/>
            <a:chExt cx="6234" cy="672"/>
          </a:xfrm>
        </p:grpSpPr>
        <p:sp>
          <p:nvSpPr>
            <p:cNvPr id="31" name="文本框 1783"/>
            <p:cNvSpPr txBox="1"/>
            <p:nvPr>
              <p:custDataLst>
                <p:tags r:id="rId2"/>
              </p:custDataLst>
            </p:nvPr>
          </p:nvSpPr>
          <p:spPr>
            <a:xfrm>
              <a:off x="748" y="6408"/>
              <a:ext cx="4769" cy="672"/>
            </a:xfrm>
            <a:prstGeom prst="rect">
              <a:avLst/>
            </a:prstGeom>
            <a:noFill/>
          </p:spPr>
          <p:txBody>
            <a:bodyPr wrap="none" lIns="68576" tIns="34287" rIns="68576" bIns="34287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张量网络</a:t>
              </a:r>
              <a:r>
                <a:rPr lang="en-US" altLang="zh-CN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+ </a:t>
              </a:r>
              <a:r>
                <a: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蒙特卡罗方法：</a:t>
              </a:r>
              <a:endPara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>
              <p:custDataLst>
                <p:tags r:id="rId3"/>
              </p:custDataLst>
            </p:nvPr>
          </p:nvCxnSpPr>
          <p:spPr>
            <a:xfrm flipV="1">
              <a:off x="336" y="6985"/>
              <a:ext cx="617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98"/>
            <p:cNvGrpSpPr/>
            <p:nvPr/>
          </p:nvGrpSpPr>
          <p:grpSpPr>
            <a:xfrm>
              <a:off x="276" y="6493"/>
              <a:ext cx="463" cy="479"/>
              <a:chOff x="209551" y="3594100"/>
              <a:chExt cx="280988" cy="290513"/>
            </a:xfrm>
            <a:solidFill>
              <a:srgbClr val="157E9F"/>
            </a:solidFill>
          </p:grpSpPr>
          <p:sp>
            <p:nvSpPr>
              <p:cNvPr id="37" name="Freeform 154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09551" y="3594100"/>
                <a:ext cx="280988" cy="290513"/>
              </a:xfrm>
              <a:custGeom>
                <a:avLst/>
                <a:gdLst/>
                <a:ahLst/>
                <a:cxnLst>
                  <a:cxn ang="0">
                    <a:pos x="25" y="104"/>
                  </a:cxn>
                  <a:cxn ang="0">
                    <a:pos x="40" y="103"/>
                  </a:cxn>
                  <a:cxn ang="0">
                    <a:pos x="84" y="103"/>
                  </a:cxn>
                  <a:cxn ang="0">
                    <a:pos x="99" y="104"/>
                  </a:cxn>
                  <a:cxn ang="0">
                    <a:pos x="108" y="64"/>
                  </a:cxn>
                  <a:cxn ang="0">
                    <a:pos x="99" y="24"/>
                  </a:cxn>
                  <a:cxn ang="0">
                    <a:pos x="62" y="0"/>
                  </a:cxn>
                  <a:cxn ang="0">
                    <a:pos x="25" y="24"/>
                  </a:cxn>
                  <a:cxn ang="0">
                    <a:pos x="16" y="64"/>
                  </a:cxn>
                  <a:cxn ang="0">
                    <a:pos x="62" y="124"/>
                  </a:cxn>
                  <a:cxn ang="0">
                    <a:pos x="62" y="95"/>
                  </a:cxn>
                  <a:cxn ang="0">
                    <a:pos x="62" y="124"/>
                  </a:cxn>
                  <a:cxn ang="0">
                    <a:pos x="39" y="50"/>
                  </a:cxn>
                  <a:cxn ang="0">
                    <a:pos x="62" y="37"/>
                  </a:cxn>
                  <a:cxn ang="0">
                    <a:pos x="85" y="50"/>
                  </a:cxn>
                  <a:cxn ang="0">
                    <a:pos x="85" y="78"/>
                  </a:cxn>
                  <a:cxn ang="0">
                    <a:pos x="62" y="91"/>
                  </a:cxn>
                  <a:cxn ang="0">
                    <a:pos x="39" y="78"/>
                  </a:cxn>
                  <a:cxn ang="0">
                    <a:pos x="34" y="74"/>
                  </a:cxn>
                  <a:cxn ang="0">
                    <a:pos x="34" y="54"/>
                  </a:cxn>
                  <a:cxn ang="0">
                    <a:pos x="34" y="74"/>
                  </a:cxn>
                  <a:cxn ang="0">
                    <a:pos x="42" y="30"/>
                  </a:cxn>
                  <a:cxn ang="0">
                    <a:pos x="48" y="40"/>
                  </a:cxn>
                  <a:cxn ang="0">
                    <a:pos x="67" y="35"/>
                  </a:cxn>
                  <a:cxn ang="0">
                    <a:pos x="85" y="45"/>
                  </a:cxn>
                  <a:cxn ang="0">
                    <a:pos x="67" y="35"/>
                  </a:cxn>
                  <a:cxn ang="0">
                    <a:pos x="102" y="64"/>
                  </a:cxn>
                  <a:cxn ang="0">
                    <a:pos x="90" y="64"/>
                  </a:cxn>
                  <a:cxn ang="0">
                    <a:pos x="85" y="83"/>
                  </a:cxn>
                  <a:cxn ang="0">
                    <a:pos x="67" y="93"/>
                  </a:cxn>
                  <a:cxn ang="0">
                    <a:pos x="85" y="83"/>
                  </a:cxn>
                  <a:cxn ang="0">
                    <a:pos x="57" y="93"/>
                  </a:cxn>
                  <a:cxn ang="0">
                    <a:pos x="39" y="83"/>
                  </a:cxn>
                  <a:cxn ang="0">
                    <a:pos x="116" y="94"/>
                  </a:cxn>
                  <a:cxn ang="0">
                    <a:pos x="86" y="99"/>
                  </a:cxn>
                  <a:cxn ang="0">
                    <a:pos x="105" y="67"/>
                  </a:cxn>
                  <a:cxn ang="0">
                    <a:pos x="99" y="28"/>
                  </a:cxn>
                  <a:cxn ang="0">
                    <a:pos x="105" y="61"/>
                  </a:cxn>
                  <a:cxn ang="0">
                    <a:pos x="86" y="29"/>
                  </a:cxn>
                  <a:cxn ang="0">
                    <a:pos x="62" y="4"/>
                  </a:cxn>
                  <a:cxn ang="0">
                    <a:pos x="62" y="33"/>
                  </a:cxn>
                  <a:cxn ang="0">
                    <a:pos x="62" y="4"/>
                  </a:cxn>
                  <a:cxn ang="0">
                    <a:pos x="25" y="28"/>
                  </a:cxn>
                  <a:cxn ang="0">
                    <a:pos x="35" y="48"/>
                  </a:cxn>
                  <a:cxn ang="0">
                    <a:pos x="8" y="34"/>
                  </a:cxn>
                  <a:cxn ang="0">
                    <a:pos x="35" y="80"/>
                  </a:cxn>
                  <a:cxn ang="0">
                    <a:pos x="25" y="100"/>
                  </a:cxn>
                  <a:cxn ang="0">
                    <a:pos x="8" y="94"/>
                  </a:cxn>
                </a:cxnLst>
                <a:rect l="0" t="0" r="r" b="b"/>
                <a:pathLst>
                  <a:path w="124" h="128">
                    <a:moveTo>
                      <a:pt x="4" y="96"/>
                    </a:moveTo>
                    <a:cubicBezTo>
                      <a:pt x="7" y="101"/>
                      <a:pt x="1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9" y="104"/>
                      <a:pt x="34" y="104"/>
                      <a:pt x="40" y="103"/>
                    </a:cubicBezTo>
                    <a:cubicBezTo>
                      <a:pt x="45" y="118"/>
                      <a:pt x="53" y="128"/>
                      <a:pt x="62" y="128"/>
                    </a:cubicBezTo>
                    <a:cubicBezTo>
                      <a:pt x="71" y="128"/>
                      <a:pt x="79" y="118"/>
                      <a:pt x="84" y="103"/>
                    </a:cubicBezTo>
                    <a:cubicBezTo>
                      <a:pt x="90" y="104"/>
                      <a:pt x="95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10" y="104"/>
                      <a:pt x="117" y="101"/>
                      <a:pt x="120" y="96"/>
                    </a:cubicBezTo>
                    <a:cubicBezTo>
                      <a:pt x="124" y="89"/>
                      <a:pt x="120" y="77"/>
                      <a:pt x="108" y="64"/>
                    </a:cubicBezTo>
                    <a:cubicBezTo>
                      <a:pt x="120" y="51"/>
                      <a:pt x="124" y="39"/>
                      <a:pt x="120" y="32"/>
                    </a:cubicBezTo>
                    <a:cubicBezTo>
                      <a:pt x="117" y="27"/>
                      <a:pt x="110" y="24"/>
                      <a:pt x="99" y="24"/>
                    </a:cubicBezTo>
                    <a:cubicBezTo>
                      <a:pt x="95" y="24"/>
                      <a:pt x="90" y="24"/>
                      <a:pt x="84" y="25"/>
                    </a:cubicBezTo>
                    <a:cubicBezTo>
                      <a:pt x="79" y="10"/>
                      <a:pt x="71" y="0"/>
                      <a:pt x="62" y="0"/>
                    </a:cubicBezTo>
                    <a:cubicBezTo>
                      <a:pt x="53" y="0"/>
                      <a:pt x="45" y="10"/>
                      <a:pt x="40" y="25"/>
                    </a:cubicBezTo>
                    <a:cubicBezTo>
                      <a:pt x="34" y="24"/>
                      <a:pt x="29" y="24"/>
                      <a:pt x="25" y="24"/>
                    </a:cubicBezTo>
                    <a:cubicBezTo>
                      <a:pt x="14" y="24"/>
                      <a:pt x="7" y="27"/>
                      <a:pt x="4" y="32"/>
                    </a:cubicBezTo>
                    <a:cubicBezTo>
                      <a:pt x="0" y="39"/>
                      <a:pt x="4" y="51"/>
                      <a:pt x="16" y="64"/>
                    </a:cubicBezTo>
                    <a:cubicBezTo>
                      <a:pt x="4" y="77"/>
                      <a:pt x="0" y="89"/>
                      <a:pt x="4" y="96"/>
                    </a:cubicBezTo>
                    <a:close/>
                    <a:moveTo>
                      <a:pt x="62" y="124"/>
                    </a:moveTo>
                    <a:cubicBezTo>
                      <a:pt x="55" y="124"/>
                      <a:pt x="48" y="115"/>
                      <a:pt x="43" y="102"/>
                    </a:cubicBezTo>
                    <a:cubicBezTo>
                      <a:pt x="50" y="100"/>
                      <a:pt x="56" y="98"/>
                      <a:pt x="62" y="95"/>
                    </a:cubicBezTo>
                    <a:cubicBezTo>
                      <a:pt x="68" y="98"/>
                      <a:pt x="74" y="100"/>
                      <a:pt x="81" y="102"/>
                    </a:cubicBezTo>
                    <a:cubicBezTo>
                      <a:pt x="76" y="115"/>
                      <a:pt x="69" y="124"/>
                      <a:pt x="62" y="124"/>
                    </a:cubicBezTo>
                    <a:close/>
                    <a:moveTo>
                      <a:pt x="38" y="64"/>
                    </a:moveTo>
                    <a:cubicBezTo>
                      <a:pt x="38" y="59"/>
                      <a:pt x="38" y="55"/>
                      <a:pt x="39" y="50"/>
                    </a:cubicBezTo>
                    <a:cubicBezTo>
                      <a:pt x="42" y="48"/>
                      <a:pt x="46" y="46"/>
                      <a:pt x="50" y="43"/>
                    </a:cubicBezTo>
                    <a:cubicBezTo>
                      <a:pt x="54" y="41"/>
                      <a:pt x="58" y="39"/>
                      <a:pt x="62" y="37"/>
                    </a:cubicBezTo>
                    <a:cubicBezTo>
                      <a:pt x="66" y="39"/>
                      <a:pt x="70" y="41"/>
                      <a:pt x="74" y="43"/>
                    </a:cubicBezTo>
                    <a:cubicBezTo>
                      <a:pt x="78" y="46"/>
                      <a:pt x="82" y="48"/>
                      <a:pt x="85" y="50"/>
                    </a:cubicBezTo>
                    <a:cubicBezTo>
                      <a:pt x="86" y="55"/>
                      <a:pt x="86" y="59"/>
                      <a:pt x="86" y="64"/>
                    </a:cubicBezTo>
                    <a:cubicBezTo>
                      <a:pt x="86" y="69"/>
                      <a:pt x="86" y="73"/>
                      <a:pt x="85" y="78"/>
                    </a:cubicBezTo>
                    <a:cubicBezTo>
                      <a:pt x="82" y="80"/>
                      <a:pt x="78" y="82"/>
                      <a:pt x="74" y="85"/>
                    </a:cubicBezTo>
                    <a:cubicBezTo>
                      <a:pt x="70" y="87"/>
                      <a:pt x="66" y="89"/>
                      <a:pt x="62" y="91"/>
                    </a:cubicBezTo>
                    <a:cubicBezTo>
                      <a:pt x="58" y="89"/>
                      <a:pt x="54" y="87"/>
                      <a:pt x="50" y="85"/>
                    </a:cubicBezTo>
                    <a:cubicBezTo>
                      <a:pt x="46" y="82"/>
                      <a:pt x="42" y="80"/>
                      <a:pt x="39" y="78"/>
                    </a:cubicBezTo>
                    <a:cubicBezTo>
                      <a:pt x="38" y="73"/>
                      <a:pt x="38" y="69"/>
                      <a:pt x="38" y="64"/>
                    </a:cubicBezTo>
                    <a:close/>
                    <a:moveTo>
                      <a:pt x="34" y="74"/>
                    </a:moveTo>
                    <a:cubicBezTo>
                      <a:pt x="30" y="71"/>
                      <a:pt x="26" y="68"/>
                      <a:pt x="22" y="64"/>
                    </a:cubicBezTo>
                    <a:cubicBezTo>
                      <a:pt x="26" y="60"/>
                      <a:pt x="30" y="57"/>
                      <a:pt x="34" y="54"/>
                    </a:cubicBezTo>
                    <a:cubicBezTo>
                      <a:pt x="34" y="57"/>
                      <a:pt x="34" y="60"/>
                      <a:pt x="34" y="64"/>
                    </a:cubicBezTo>
                    <a:cubicBezTo>
                      <a:pt x="34" y="68"/>
                      <a:pt x="34" y="71"/>
                      <a:pt x="34" y="74"/>
                    </a:cubicBezTo>
                    <a:close/>
                    <a:moveTo>
                      <a:pt x="39" y="45"/>
                    </a:moveTo>
                    <a:cubicBezTo>
                      <a:pt x="40" y="40"/>
                      <a:pt x="41" y="35"/>
                      <a:pt x="42" y="30"/>
                    </a:cubicBezTo>
                    <a:cubicBezTo>
                      <a:pt x="47" y="31"/>
                      <a:pt x="52" y="33"/>
                      <a:pt x="57" y="35"/>
                    </a:cubicBezTo>
                    <a:cubicBezTo>
                      <a:pt x="54" y="36"/>
                      <a:pt x="51" y="38"/>
                      <a:pt x="48" y="40"/>
                    </a:cubicBezTo>
                    <a:cubicBezTo>
                      <a:pt x="45" y="42"/>
                      <a:pt x="42" y="43"/>
                      <a:pt x="39" y="45"/>
                    </a:cubicBezTo>
                    <a:close/>
                    <a:moveTo>
                      <a:pt x="67" y="35"/>
                    </a:moveTo>
                    <a:cubicBezTo>
                      <a:pt x="72" y="33"/>
                      <a:pt x="77" y="31"/>
                      <a:pt x="82" y="30"/>
                    </a:cubicBezTo>
                    <a:cubicBezTo>
                      <a:pt x="83" y="35"/>
                      <a:pt x="84" y="40"/>
                      <a:pt x="85" y="45"/>
                    </a:cubicBezTo>
                    <a:cubicBezTo>
                      <a:pt x="82" y="43"/>
                      <a:pt x="79" y="42"/>
                      <a:pt x="76" y="40"/>
                    </a:cubicBezTo>
                    <a:cubicBezTo>
                      <a:pt x="73" y="38"/>
                      <a:pt x="70" y="36"/>
                      <a:pt x="67" y="35"/>
                    </a:cubicBezTo>
                    <a:close/>
                    <a:moveTo>
                      <a:pt x="90" y="54"/>
                    </a:moveTo>
                    <a:cubicBezTo>
                      <a:pt x="94" y="57"/>
                      <a:pt x="98" y="60"/>
                      <a:pt x="102" y="64"/>
                    </a:cubicBezTo>
                    <a:cubicBezTo>
                      <a:pt x="98" y="68"/>
                      <a:pt x="94" y="71"/>
                      <a:pt x="90" y="74"/>
                    </a:cubicBezTo>
                    <a:cubicBezTo>
                      <a:pt x="90" y="71"/>
                      <a:pt x="90" y="68"/>
                      <a:pt x="90" y="64"/>
                    </a:cubicBezTo>
                    <a:cubicBezTo>
                      <a:pt x="90" y="60"/>
                      <a:pt x="90" y="57"/>
                      <a:pt x="90" y="54"/>
                    </a:cubicBezTo>
                    <a:close/>
                    <a:moveTo>
                      <a:pt x="85" y="83"/>
                    </a:moveTo>
                    <a:cubicBezTo>
                      <a:pt x="84" y="88"/>
                      <a:pt x="83" y="93"/>
                      <a:pt x="82" y="98"/>
                    </a:cubicBezTo>
                    <a:cubicBezTo>
                      <a:pt x="77" y="97"/>
                      <a:pt x="72" y="95"/>
                      <a:pt x="67" y="93"/>
                    </a:cubicBezTo>
                    <a:cubicBezTo>
                      <a:pt x="70" y="92"/>
                      <a:pt x="73" y="90"/>
                      <a:pt x="76" y="88"/>
                    </a:cubicBezTo>
                    <a:cubicBezTo>
                      <a:pt x="79" y="86"/>
                      <a:pt x="82" y="85"/>
                      <a:pt x="85" y="83"/>
                    </a:cubicBezTo>
                    <a:close/>
                    <a:moveTo>
                      <a:pt x="48" y="88"/>
                    </a:moveTo>
                    <a:cubicBezTo>
                      <a:pt x="51" y="90"/>
                      <a:pt x="54" y="92"/>
                      <a:pt x="57" y="93"/>
                    </a:cubicBezTo>
                    <a:cubicBezTo>
                      <a:pt x="52" y="95"/>
                      <a:pt x="47" y="97"/>
                      <a:pt x="42" y="98"/>
                    </a:cubicBezTo>
                    <a:cubicBezTo>
                      <a:pt x="41" y="93"/>
                      <a:pt x="40" y="88"/>
                      <a:pt x="39" y="83"/>
                    </a:cubicBezTo>
                    <a:cubicBezTo>
                      <a:pt x="42" y="85"/>
                      <a:pt x="45" y="86"/>
                      <a:pt x="48" y="88"/>
                    </a:cubicBezTo>
                    <a:close/>
                    <a:moveTo>
                      <a:pt x="116" y="94"/>
                    </a:moveTo>
                    <a:cubicBezTo>
                      <a:pt x="114" y="98"/>
                      <a:pt x="108" y="100"/>
                      <a:pt x="99" y="100"/>
                    </a:cubicBezTo>
                    <a:cubicBezTo>
                      <a:pt x="95" y="100"/>
                      <a:pt x="90" y="100"/>
                      <a:pt x="86" y="99"/>
                    </a:cubicBezTo>
                    <a:cubicBezTo>
                      <a:pt x="87" y="93"/>
                      <a:pt x="88" y="87"/>
                      <a:pt x="89" y="80"/>
                    </a:cubicBezTo>
                    <a:cubicBezTo>
                      <a:pt x="95" y="76"/>
                      <a:pt x="101" y="71"/>
                      <a:pt x="105" y="67"/>
                    </a:cubicBezTo>
                    <a:cubicBezTo>
                      <a:pt x="115" y="78"/>
                      <a:pt x="120" y="88"/>
                      <a:pt x="116" y="94"/>
                    </a:cubicBezTo>
                    <a:close/>
                    <a:moveTo>
                      <a:pt x="99" y="28"/>
                    </a:moveTo>
                    <a:cubicBezTo>
                      <a:pt x="108" y="28"/>
                      <a:pt x="114" y="30"/>
                      <a:pt x="116" y="34"/>
                    </a:cubicBezTo>
                    <a:cubicBezTo>
                      <a:pt x="120" y="40"/>
                      <a:pt x="115" y="50"/>
                      <a:pt x="105" y="61"/>
                    </a:cubicBezTo>
                    <a:cubicBezTo>
                      <a:pt x="101" y="57"/>
                      <a:pt x="95" y="52"/>
                      <a:pt x="89" y="48"/>
                    </a:cubicBezTo>
                    <a:cubicBezTo>
                      <a:pt x="88" y="41"/>
                      <a:pt x="87" y="35"/>
                      <a:pt x="86" y="29"/>
                    </a:cubicBezTo>
                    <a:cubicBezTo>
                      <a:pt x="90" y="28"/>
                      <a:pt x="95" y="28"/>
                      <a:pt x="99" y="28"/>
                    </a:cubicBezTo>
                    <a:close/>
                    <a:moveTo>
                      <a:pt x="62" y="4"/>
                    </a:moveTo>
                    <a:cubicBezTo>
                      <a:pt x="69" y="4"/>
                      <a:pt x="76" y="13"/>
                      <a:pt x="81" y="26"/>
                    </a:cubicBezTo>
                    <a:cubicBezTo>
                      <a:pt x="74" y="28"/>
                      <a:pt x="68" y="30"/>
                      <a:pt x="62" y="33"/>
                    </a:cubicBezTo>
                    <a:cubicBezTo>
                      <a:pt x="56" y="30"/>
                      <a:pt x="50" y="28"/>
                      <a:pt x="43" y="26"/>
                    </a:cubicBezTo>
                    <a:cubicBezTo>
                      <a:pt x="48" y="13"/>
                      <a:pt x="55" y="4"/>
                      <a:pt x="62" y="4"/>
                    </a:cubicBezTo>
                    <a:close/>
                    <a:moveTo>
                      <a:pt x="8" y="34"/>
                    </a:moveTo>
                    <a:cubicBezTo>
                      <a:pt x="10" y="30"/>
                      <a:pt x="16" y="28"/>
                      <a:pt x="25" y="28"/>
                    </a:cubicBezTo>
                    <a:cubicBezTo>
                      <a:pt x="29" y="28"/>
                      <a:pt x="34" y="28"/>
                      <a:pt x="38" y="29"/>
                    </a:cubicBezTo>
                    <a:cubicBezTo>
                      <a:pt x="37" y="35"/>
                      <a:pt x="36" y="41"/>
                      <a:pt x="35" y="48"/>
                    </a:cubicBezTo>
                    <a:cubicBezTo>
                      <a:pt x="29" y="52"/>
                      <a:pt x="23" y="57"/>
                      <a:pt x="19" y="61"/>
                    </a:cubicBezTo>
                    <a:cubicBezTo>
                      <a:pt x="9" y="50"/>
                      <a:pt x="4" y="40"/>
                      <a:pt x="8" y="34"/>
                    </a:cubicBezTo>
                    <a:close/>
                    <a:moveTo>
                      <a:pt x="19" y="67"/>
                    </a:moveTo>
                    <a:cubicBezTo>
                      <a:pt x="23" y="71"/>
                      <a:pt x="29" y="76"/>
                      <a:pt x="35" y="80"/>
                    </a:cubicBezTo>
                    <a:cubicBezTo>
                      <a:pt x="36" y="87"/>
                      <a:pt x="37" y="93"/>
                      <a:pt x="38" y="99"/>
                    </a:cubicBezTo>
                    <a:cubicBezTo>
                      <a:pt x="34" y="100"/>
                      <a:pt x="29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16" y="100"/>
                      <a:pt x="10" y="98"/>
                      <a:pt x="8" y="94"/>
                    </a:cubicBezTo>
                    <a:cubicBezTo>
                      <a:pt x="4" y="88"/>
                      <a:pt x="9" y="78"/>
                      <a:pt x="19" y="67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  <p:sp>
            <p:nvSpPr>
              <p:cNvPr id="46" name="Freeform 155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27026" y="3716338"/>
                <a:ext cx="46038" cy="46038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20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 w="12700">
                <a:solidFill>
                  <a:srgbClr val="157E9F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id-ID"/>
              </a:p>
            </p:txBody>
          </p:sp>
        </p:grpSp>
      </p:grpSp>
      <p:sp>
        <p:nvSpPr>
          <p:cNvPr id="2" name="文本框 1783"/>
          <p:cNvSpPr txBox="1"/>
          <p:nvPr>
            <p:custDataLst>
              <p:tags r:id="rId6"/>
            </p:custDataLst>
          </p:nvPr>
        </p:nvSpPr>
        <p:spPr>
          <a:xfrm>
            <a:off x="853440" y="1988820"/>
            <a:ext cx="7159625" cy="1505585"/>
          </a:xfrm>
          <a:prstGeom prst="rect">
            <a:avLst/>
          </a:prstGeom>
          <a:noFill/>
        </p:spPr>
        <p:txBody>
          <a:bodyPr wrap="square" lIns="68576" tIns="34287" rIns="68576" bIns="34287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、根据贝叶斯规则，运用张量网络方法计算构型</a:t>
            </a:r>
            <a:r>
              <a:rPr lang="en-US" altLang="zh-CN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proposal </a:t>
            </a: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采样概率，采样出候选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构型</a:t>
            </a: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044575" y="4291965"/>
                <a:ext cx="7799070" cy="8102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en-US" altLang="zh-CN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、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满足细致平衡的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Markov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链蒙特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卡罗：拒绝</a:t>
                </a:r>
                <a:r>
                  <a:rPr lang="en-US" altLang="zh-CN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or </a:t>
                </a:r>
                <a:r>
                  <a:rPr lang="zh-CN" altLang="en-US" sz="1800" b="1">
                    <a:solidFill>
                      <a:srgbClr val="1D41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接受采样构型，</a:t>
                </a:r>
                <a:endParaRPr lang="zh-CN" altLang="en-US" sz="1800" b="1">
                  <a:solidFill>
                    <a:srgbClr val="1D41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    </a:t>
                </a:r>
                <a:r>
                  <a:rPr lang="zh-CN" altLang="en-US" sz="1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消除系统误差</a:t>
                </a:r>
                <a:r>
                  <a:rPr lang="en-US" altLang="zh-CN" sz="1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800" b="1" i="1">
                        <a:latin typeface="Cambria Math" panose="02040503050406030204" charset="0"/>
                        <a:cs typeface="Cambria Math" panose="02040503050406030204" charset="0"/>
                      </a:rPr>
                      <m:t>𝑺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-&gt;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g</m:t>
                    </m:r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𝐍𝐞𝐰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|</m:t>
                    </m:r>
                    <m:sSub>
                      <m:sSubPr>
                        <m:ctrlP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rgbClr val="1D41D5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𝐨𝐥𝐝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75" y="4291965"/>
                <a:ext cx="7799070" cy="8102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260475" y="2924810"/>
                <a:ext cx="2191385" cy="6991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𝑺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475" y="2924810"/>
                <a:ext cx="2191385" cy="69913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332230" y="5207000"/>
                <a:ext cx="6111875" cy="7461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𝑎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𝐍𝐞𝐰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|</m:t>
                      </m:r>
                      <m:sSub>
                        <m:sSubPr>
                          <m:ctrlP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𝐎𝐥𝐝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min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g</m:t>
                          </m:r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𝐎𝐥𝐝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𝐍𝐞𝐰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g</m:t>
                          </m:r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𝐍𝐞𝐰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𝐨𝐥𝐝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  <m:t>𝛑</m:t>
                              </m:r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𝐍𝐞𝐰</m:t>
                              </m:r>
                            </m:sub>
                          </m:s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  <m:t>𝛑</m:t>
                              </m:r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zh-CN" altLang="en-US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𝐎</m:t>
                              </m:r>
                              <m:r>
                                <a:rPr lang="en-US" altLang="zh-CN" sz="2000" b="1">
                                  <a:solidFill>
                                    <a:srgbClr val="1D41D5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𝐥𝐝</m:t>
                              </m:r>
                            </m:sub>
                          </m:sSub>
                          <m:r>
                            <a:rPr lang="en-US" altLang="zh-CN" sz="2000" b="1">
                              <a:solidFill>
                                <a:srgbClr val="1D41D5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230" y="5207000"/>
                <a:ext cx="6111875" cy="7461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332230" y="6092825"/>
            <a:ext cx="6725920" cy="583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marL="0" indent="0"/>
            <a:r>
              <a:rPr lang="en-US" altLang="zh-CN" sz="1600" b="1" i="0">
                <a:solidFill>
                  <a:srgbClr val="FF0000"/>
                </a:solidFill>
                <a:latin typeface="Lucida Grande"/>
                <a:ea typeface="Lucida Grande"/>
              </a:rPr>
              <a:t>Miguel Frías-Pérez et al, SciPost Phys.14,123 (2023)</a:t>
            </a:r>
            <a:endParaRPr lang="en-US" altLang="zh-CN" sz="1600" b="1" i="0">
              <a:solidFill>
                <a:srgbClr val="FF0000"/>
              </a:solidFill>
              <a:latin typeface="Lucida Grande"/>
              <a:ea typeface="Lucida Grande"/>
            </a:endParaRPr>
          </a:p>
          <a:p>
            <a:pPr marL="0" indent="0"/>
            <a:r>
              <a:rPr lang="en-US" altLang="zh-CN" sz="1600" i="0">
                <a:solidFill>
                  <a:srgbClr val="1D41D5"/>
                </a:solidFill>
                <a:latin typeface="Lucida Grande"/>
                <a:ea typeface="Lucida Grande"/>
              </a:rPr>
              <a:t>Ours, arXiv:2409.06538 (2024)</a:t>
            </a:r>
            <a:endParaRPr lang="en-US" altLang="zh-CN" sz="1600" i="0">
              <a:solidFill>
                <a:srgbClr val="1D41D5"/>
              </a:solidFill>
              <a:latin typeface="Lucida Grande"/>
              <a:ea typeface="Lucida Grand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795" y="1417955"/>
            <a:ext cx="5289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sz="24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Tensor network</a:t>
            </a:r>
            <a:r>
              <a:rPr kumimoji="1" sz="2400" b="1" dirty="0">
                <a:solidFill>
                  <a:schemeClr val="accent2">
                    <a:lumMod val="75000"/>
                  </a:schemeClr>
                </a:solidFill>
                <a:ea typeface="方正清刻本悦宋简体" panose="02000000000000000000" pitchFamily="2" charset="-122"/>
                <a:sym typeface="+mn-ea"/>
              </a:rPr>
              <a:t> </a:t>
            </a:r>
            <a:r>
              <a:rPr kumimoji="1" sz="2400" b="1" dirty="0">
                <a:solidFill>
                  <a:srgbClr val="1D41D5"/>
                </a:solidFill>
                <a:ea typeface="方正清刻本悦宋简体" panose="02000000000000000000" pitchFamily="2" charset="-122"/>
                <a:sym typeface="+mn-ea"/>
              </a:rPr>
              <a:t>Monte Carlo</a:t>
            </a:r>
            <a:r>
              <a:rPr kumimoji="1" lang="en-US" sz="2400" b="1" dirty="0">
                <a:solidFill>
                  <a:srgbClr val="1D41D5"/>
                </a:solidFill>
                <a:ea typeface="方正清刻本悦宋简体" panose="02000000000000000000" pitchFamily="2" charset="-122"/>
                <a:sym typeface="+mn-ea"/>
              </a:rPr>
              <a:t> (</a:t>
            </a:r>
            <a:r>
              <a:rPr kumimoji="1" lang="en-US" sz="2400" b="1" dirty="0">
                <a:solidFill>
                  <a:srgbClr val="FF0000"/>
                </a:solidFill>
                <a:ea typeface="方正清刻本悦宋简体" panose="02000000000000000000" pitchFamily="2" charset="-122"/>
                <a:sym typeface="+mn-ea"/>
              </a:rPr>
              <a:t>TN</a:t>
            </a:r>
            <a:r>
              <a:rPr kumimoji="1" lang="en-US" sz="2400" b="1" dirty="0">
                <a:solidFill>
                  <a:srgbClr val="1D41D5"/>
                </a:solidFill>
                <a:ea typeface="方正清刻本悦宋简体" panose="02000000000000000000" pitchFamily="2" charset="-122"/>
                <a:sym typeface="+mn-ea"/>
              </a:rPr>
              <a:t>MC)</a:t>
            </a:r>
            <a:endParaRPr kumimoji="1" lang="en-US" sz="2400" b="1" dirty="0">
              <a:solidFill>
                <a:srgbClr val="1D41D5"/>
              </a:solidFill>
              <a:ea typeface="方正清刻本悦宋简体" panose="02000000000000000000" pitchFamily="2" charset="-122"/>
              <a:sym typeface="+mn-ea"/>
            </a:endParaRPr>
          </a:p>
        </p:txBody>
      </p:sp>
      <p:pic>
        <p:nvPicPr>
          <p:cNvPr id="9" name="图片 8"/>
          <p:cNvPicPr/>
          <p:nvPr/>
        </p:nvPicPr>
        <p:blipFill>
          <a:blip r:embed="rId10"/>
          <a:stretch>
            <a:fillRect/>
          </a:stretch>
        </p:blipFill>
        <p:spPr>
          <a:xfrm>
            <a:off x="6083935" y="2924810"/>
            <a:ext cx="2491740" cy="3733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39790" y="25761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注：条件概率乘法公式</a:t>
            </a:r>
            <a:endParaRPr lang="zh-CN" altLang="en-US" sz="1800" b="1"/>
          </a:p>
        </p:txBody>
      </p:sp>
      <p:sp>
        <p:nvSpPr>
          <p:cNvPr id="14" name="文本框 13"/>
          <p:cNvSpPr txBox="1"/>
          <p:nvPr/>
        </p:nvSpPr>
        <p:spPr>
          <a:xfrm>
            <a:off x="1216660" y="3730625"/>
            <a:ext cx="6617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也有困难：尺寸较大时，上式无法只能</a:t>
            </a:r>
            <a:r>
              <a:rPr lang="zh-CN" altLang="en-US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近似计算，有系统误差</a:t>
            </a:r>
            <a:endParaRPr lang="zh-CN" altLang="en-US" sz="1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32045" y="93916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单格点更新</a:t>
            </a:r>
            <a:r>
              <a:rPr lang="en-US" altLang="zh-CN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---&gt;Block</a:t>
            </a:r>
            <a:r>
              <a:rPr lang="zh-CN" altLang="en-US" sz="1800" b="1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更新</a:t>
            </a:r>
            <a:endParaRPr lang="zh-CN" altLang="en-US" sz="1800" b="1">
              <a:solidFill>
                <a:srgbClr val="1D41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662"/>
    </mc:Choice>
    <mc:Fallback>
      <p:transition advTm="14662"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0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00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01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02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0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0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0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0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0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08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09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10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1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2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3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4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5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6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7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8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19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2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2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2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2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2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2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2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2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2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2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2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3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30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31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3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3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3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3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3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37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38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39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4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40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41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42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43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44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4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4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4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4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4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5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5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6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6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6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6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6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6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6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66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67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68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16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7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7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8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8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19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19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20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20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0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0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0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0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05.xml><?xml version="1.0" encoding="utf-8"?>
<p:tagLst xmlns:p="http://schemas.openxmlformats.org/presentationml/2006/main">
  <p:tag name="commondata" val="eyJoZGlkIjoiMDJhYTYyMDBhOGExNDk5MmQ1ZmY2NzE1OGM5OTIzOWUifQ=="/>
</p:tagLst>
</file>

<file path=ppt/tags/tag2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2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3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3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4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4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5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5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6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6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7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7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8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4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5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6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7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8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89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9.xml><?xml version="1.0" encoding="utf-8"?>
<p:tagLst xmlns:p="http://schemas.openxmlformats.org/presentationml/2006/main">
  <p:tag name="KSO_WM_DIAGRAM_VIRTUALLY_FRAME" val="{&quot;height&quot;:365.6716535433071,&quot;left&quot;:245.75,&quot;top&quot;:41.75,&quot;width&quot;:222.65}"/>
</p:tagLst>
</file>

<file path=ppt/tags/tag90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91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92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93.xml><?xml version="1.0" encoding="utf-8"?>
<p:tagLst xmlns:p="http://schemas.openxmlformats.org/presentationml/2006/main">
  <p:tag name="KSO_WM_DIAGRAM_VIRTUALLY_FRAME" val="{&quot;height&quot;:379.7,&quot;left&quot;:14.149993896484375,&quot;top&quot;:71.55,&quot;width&quot;:665.3000061035157}"/>
</p:tagLst>
</file>

<file path=ppt/tags/tag94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95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96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97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98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ags/tag99.xml><?xml version="1.0" encoding="utf-8"?>
<p:tagLst xmlns:p="http://schemas.openxmlformats.org/presentationml/2006/main">
  <p:tag name="KSO_WM_DIAGRAM_VIRTUALLY_FRAME" val="{&quot;height&quot;:271.7800048828125,&quot;left&quot;:53.9,&quot;top&quot;:112.6199951171875,&quot;width&quot;:317.49498291015624}"/>
</p:tagLst>
</file>

<file path=ppt/theme/theme1.xml><?xml version="1.0" encoding="utf-8"?>
<a:theme xmlns:a="http://schemas.openxmlformats.org/drawingml/2006/main" name="湖北当图网络科技有限公司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7543</Words>
  <Application>WPS 演示</Application>
  <PresentationFormat>全屏显示(16:9)</PresentationFormat>
  <Paragraphs>613</Paragraphs>
  <Slides>21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5" baseType="lpstr">
      <vt:lpstr>Arial</vt:lpstr>
      <vt:lpstr>宋体</vt:lpstr>
      <vt:lpstr>Wingdings</vt:lpstr>
      <vt:lpstr>等线</vt:lpstr>
      <vt:lpstr>方正清刻本悦宋简体</vt:lpstr>
      <vt:lpstr>Open Sans</vt:lpstr>
      <vt:lpstr>微软雅黑</vt:lpstr>
      <vt:lpstr>Times New Roman</vt:lpstr>
      <vt:lpstr>-apple-system</vt:lpstr>
      <vt:lpstr>Cambria Math</vt:lpstr>
      <vt:lpstr>楷体</vt:lpstr>
      <vt:lpstr>MS Mincho</vt:lpstr>
      <vt:lpstr>Roboto</vt:lpstr>
      <vt:lpstr>Lucida Grande</vt:lpstr>
      <vt:lpstr>黑体</vt:lpstr>
      <vt:lpstr>Calibri</vt:lpstr>
      <vt:lpstr>ksdb</vt:lpstr>
      <vt:lpstr>Arial Unicode MS</vt:lpstr>
      <vt:lpstr>Calibri Light</vt:lpstr>
      <vt:lpstr>PMingLiU-ExtB</vt:lpstr>
      <vt:lpstr>PMingLiU</vt:lpstr>
      <vt:lpstr>湖北当图网络科技有限公司 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当图网www.99ppt.com</dc:title>
  <dc:creator>当图网www.99ppt.com</dc:creator>
  <cp:lastModifiedBy>张万舟</cp:lastModifiedBy>
  <cp:revision>939</cp:revision>
  <dcterms:created xsi:type="dcterms:W3CDTF">2015-07-31T01:43:00Z</dcterms:created>
  <dcterms:modified xsi:type="dcterms:W3CDTF">2024-11-04T07:06:51Z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41F69EF050694026B64F4BA851930F96_13</vt:lpwstr>
  </property>
</Properties>
</file>